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7" r:id="rId5"/>
    <p:sldId id="266" r:id="rId6"/>
    <p:sldId id="265" r:id="rId7"/>
    <p:sldId id="311" r:id="rId8"/>
    <p:sldId id="312" r:id="rId9"/>
    <p:sldId id="324" r:id="rId10"/>
    <p:sldId id="319" r:id="rId11"/>
    <p:sldId id="322" r:id="rId12"/>
    <p:sldId id="321" r:id="rId13"/>
    <p:sldId id="315" r:id="rId14"/>
    <p:sldId id="318" r:id="rId15"/>
    <p:sldId id="314" r:id="rId16"/>
    <p:sldId id="317" r:id="rId17"/>
    <p:sldId id="316" r:id="rId18"/>
    <p:sldId id="957" r:id="rId19"/>
    <p:sldId id="323" r:id="rId20"/>
    <p:sldId id="955" r:id="rId21"/>
    <p:sldId id="95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03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85948B-BD3B-4772-A3A0-AA305B4021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CCF73BC-4C06-4F5C-84CC-03181514145B}">
      <dgm:prSet custT="1"/>
      <dgm:spPr/>
      <dgm:t>
        <a:bodyPr/>
        <a:lstStyle/>
        <a:p>
          <a:pPr algn="ctr" rtl="0" eaLnBrk="1" latinLnBrk="0" hangingPunct="1"/>
          <a:r>
            <a:rPr lang="en-US" sz="3200" b="1" dirty="0"/>
            <a:t>VISION &amp; MISSION</a:t>
          </a:r>
          <a:endParaRPr lang="en-IN" sz="3200" dirty="0"/>
        </a:p>
      </dgm:t>
    </dgm:pt>
    <dgm:pt modelId="{8BDDC79C-42E3-4791-80AE-B034A2E61ABF}" type="parTrans" cxnId="{B762ED56-3754-4E9E-9C86-C0672BABEEBC}">
      <dgm:prSet/>
      <dgm:spPr/>
      <dgm:t>
        <a:bodyPr/>
        <a:lstStyle/>
        <a:p>
          <a:endParaRPr lang="en-US"/>
        </a:p>
      </dgm:t>
    </dgm:pt>
    <dgm:pt modelId="{268B4BE5-43F2-48E2-AF91-BAAB7335F971}" type="sibTrans" cxnId="{B762ED56-3754-4E9E-9C86-C0672BABEEBC}">
      <dgm:prSet/>
      <dgm:spPr/>
      <dgm:t>
        <a:bodyPr/>
        <a:lstStyle/>
        <a:p>
          <a:endParaRPr lang="en-US"/>
        </a:p>
      </dgm:t>
    </dgm:pt>
    <dgm:pt modelId="{C89B5EC2-6570-4F61-AF4F-CDC8459995B0}" type="pres">
      <dgm:prSet presAssocID="{B785948B-BD3B-4772-A3A0-AA305B402118}" presName="linear" presStyleCnt="0">
        <dgm:presLayoutVars>
          <dgm:animLvl val="lvl"/>
          <dgm:resizeHandles val="exact"/>
        </dgm:presLayoutVars>
      </dgm:prSet>
      <dgm:spPr/>
    </dgm:pt>
    <dgm:pt modelId="{CDC5103C-BDEC-44C6-8BE2-F2D0E0420695}" type="pres">
      <dgm:prSet presAssocID="{2CCF73BC-4C06-4F5C-84CC-03181514145B}" presName="parentText" presStyleLbl="node1" presStyleIdx="0" presStyleCnt="1">
        <dgm:presLayoutVars>
          <dgm:chMax val="0"/>
          <dgm:bulletEnabled val="1"/>
        </dgm:presLayoutVars>
      </dgm:prSet>
      <dgm:spPr/>
    </dgm:pt>
  </dgm:ptLst>
  <dgm:cxnLst>
    <dgm:cxn modelId="{B762ED56-3754-4E9E-9C86-C0672BABEEBC}" srcId="{B785948B-BD3B-4772-A3A0-AA305B402118}" destId="{2CCF73BC-4C06-4F5C-84CC-03181514145B}" srcOrd="0" destOrd="0" parTransId="{8BDDC79C-42E3-4791-80AE-B034A2E61ABF}" sibTransId="{268B4BE5-43F2-48E2-AF91-BAAB7335F971}"/>
    <dgm:cxn modelId="{75834090-7D61-47CD-B1EE-48747A49E914}" type="presOf" srcId="{B785948B-BD3B-4772-A3A0-AA305B402118}" destId="{C89B5EC2-6570-4F61-AF4F-CDC8459995B0}" srcOrd="0" destOrd="0" presId="urn:microsoft.com/office/officeart/2005/8/layout/vList2"/>
    <dgm:cxn modelId="{B72DF2D1-AC76-459A-8935-81262565D6C4}" type="presOf" srcId="{2CCF73BC-4C06-4F5C-84CC-03181514145B}" destId="{CDC5103C-BDEC-44C6-8BE2-F2D0E0420695}" srcOrd="0" destOrd="0" presId="urn:microsoft.com/office/officeart/2005/8/layout/vList2"/>
    <dgm:cxn modelId="{A342174C-C58F-46F4-91A8-51E5C240133A}" type="presParOf" srcId="{C89B5EC2-6570-4F61-AF4F-CDC8459995B0}" destId="{CDC5103C-BDEC-44C6-8BE2-F2D0E042069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5103C-BDEC-44C6-8BE2-F2D0E0420695}">
      <dsp:nvSpPr>
        <dsp:cNvPr id="0" name=""/>
        <dsp:cNvSpPr/>
      </dsp:nvSpPr>
      <dsp:spPr>
        <a:xfrm>
          <a:off x="0" y="173"/>
          <a:ext cx="4264121" cy="5844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eaLnBrk="1" latinLnBrk="0" hangingPunct="1">
            <a:lnSpc>
              <a:spcPct val="90000"/>
            </a:lnSpc>
            <a:spcBef>
              <a:spcPct val="0"/>
            </a:spcBef>
            <a:spcAft>
              <a:spcPct val="35000"/>
            </a:spcAft>
            <a:buNone/>
          </a:pPr>
          <a:r>
            <a:rPr lang="en-US" sz="3200" b="1" kern="1200" dirty="0"/>
            <a:t>VISION &amp; MISSION</a:t>
          </a:r>
          <a:endParaRPr lang="en-IN" sz="3200" kern="1200" dirty="0"/>
        </a:p>
      </dsp:txBody>
      <dsp:txXfrm>
        <a:off x="28529" y="28702"/>
        <a:ext cx="4207063" cy="5273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E1ECD-B8E9-412C-A1DE-8C3EE3DCB64F}" type="datetimeFigureOut">
              <a:rPr lang="en-IN" smtClean="0"/>
              <a:t>13-01-2026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E68E9-D711-44B4-965B-561318DD0892}" type="slidenum">
              <a:rPr lang="en-IN" smtClean="0"/>
              <a:t>‹#›</a:t>
            </a:fld>
            <a:endParaRPr lang="en-IN"/>
          </a:p>
        </p:txBody>
      </p:sp>
    </p:spTree>
    <p:extLst>
      <p:ext uri="{BB962C8B-B14F-4D97-AF65-F5344CB8AC3E}">
        <p14:creationId xmlns:p14="http://schemas.microsoft.com/office/powerpoint/2010/main" val="409609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F09D51-FD0F-4DFE-A72F-BDFA19A99269}" type="slidenum">
              <a:rPr lang="en-IN" smtClean="0"/>
              <a:t>17</a:t>
            </a:fld>
            <a:endParaRPr lang="en-IN"/>
          </a:p>
        </p:txBody>
      </p:sp>
    </p:spTree>
    <p:extLst>
      <p:ext uri="{BB962C8B-B14F-4D97-AF65-F5344CB8AC3E}">
        <p14:creationId xmlns:p14="http://schemas.microsoft.com/office/powerpoint/2010/main" val="1492731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F09D51-FD0F-4DFE-A72F-BDFA19A99269}" type="slidenum">
              <a:rPr lang="en-IN" smtClean="0"/>
              <a:t>18</a:t>
            </a:fld>
            <a:endParaRPr lang="en-IN"/>
          </a:p>
        </p:txBody>
      </p:sp>
    </p:spTree>
    <p:extLst>
      <p:ext uri="{BB962C8B-B14F-4D97-AF65-F5344CB8AC3E}">
        <p14:creationId xmlns:p14="http://schemas.microsoft.com/office/powerpoint/2010/main" val="322551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F04C-8B3F-17B7-5CDB-FF6442BB57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4A737A-20D9-1518-C103-77A89736E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CBDBC5-3954-978F-8D19-8A54D96E692D}"/>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5" name="Footer Placeholder 4">
            <a:extLst>
              <a:ext uri="{FF2B5EF4-FFF2-40B4-BE49-F238E27FC236}">
                <a16:creationId xmlns:a16="http://schemas.microsoft.com/office/drawing/2014/main" id="{81E63FAF-0404-D1CA-8E94-945369BFC2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5B607D-0B2A-96C4-3FA3-A8413DDFA7B9}"/>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2739724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F544-2E31-93BE-D35A-51AB9227D0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EE12D2-E940-3557-6C5F-3B9FD749D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279451-F174-358E-90C0-DC8739D9FFF7}"/>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5" name="Footer Placeholder 4">
            <a:extLst>
              <a:ext uri="{FF2B5EF4-FFF2-40B4-BE49-F238E27FC236}">
                <a16:creationId xmlns:a16="http://schemas.microsoft.com/office/drawing/2014/main" id="{D0DF8C82-5603-F52C-4F61-53F94EBCD8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1FAEA6-4296-D8C2-9A3E-B53704D88282}"/>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294704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DCCF6-1E11-4678-C423-D990ADA5DC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CF04CD-29A5-EB18-4FA1-23C109DC3C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734536-66B4-F6A5-7353-5E608B2D9A17}"/>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5" name="Footer Placeholder 4">
            <a:extLst>
              <a:ext uri="{FF2B5EF4-FFF2-40B4-BE49-F238E27FC236}">
                <a16:creationId xmlns:a16="http://schemas.microsoft.com/office/drawing/2014/main" id="{E3642E5E-26BE-33CB-AA22-7EF382BF82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55F238-0CF9-1ED0-4F58-BC7AB3272B7E}"/>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176271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32D4-8302-EA60-4B31-CF1BDFAED3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916934-586A-907A-E9E6-9E4BA415C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DD17A6-386B-FDB4-6AC8-F1B26A2A319D}"/>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5" name="Footer Placeholder 4">
            <a:extLst>
              <a:ext uri="{FF2B5EF4-FFF2-40B4-BE49-F238E27FC236}">
                <a16:creationId xmlns:a16="http://schemas.microsoft.com/office/drawing/2014/main" id="{B75EC937-6E79-2F4F-A1CE-03B3A2BDA1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AEDBA1-0ACF-8476-5DE0-D64E02D38ABA}"/>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1189715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6308-9197-5EA1-834C-01CB6E0BA7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529FF7-5BEC-8B41-9F4F-DAD528087C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FE3950-119D-9341-BEB5-D8C78D6574F8}"/>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5" name="Footer Placeholder 4">
            <a:extLst>
              <a:ext uri="{FF2B5EF4-FFF2-40B4-BE49-F238E27FC236}">
                <a16:creationId xmlns:a16="http://schemas.microsoft.com/office/drawing/2014/main" id="{2245208C-77B6-908B-199F-3CEF44148F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5CA15-FBCB-ADBD-DCC7-5BDF01D3FC01}"/>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278475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3D2D-9140-3C0F-CDDF-E58DE33C03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41D215-3ECC-902B-F288-F67C332AA9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9AD25C-C3A1-1A37-3A1D-5634D2F798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3187FA-FEF2-4557-5135-CC25D673A9BD}"/>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6" name="Footer Placeholder 5">
            <a:extLst>
              <a:ext uri="{FF2B5EF4-FFF2-40B4-BE49-F238E27FC236}">
                <a16:creationId xmlns:a16="http://schemas.microsoft.com/office/drawing/2014/main" id="{AFC9FE48-7FA5-4502-D66F-4A08787BA6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9A153C-F2D7-397A-D61F-4BCC7F985A27}"/>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124170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9E19-CD83-19C1-9D31-E14BFF779B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C160CB-3962-9E55-FE24-3ACE067B90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07ED35-1A06-D0A4-B414-07FFC3EDC3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039C71-A55D-3283-FF01-F84330117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F161B8-699F-FEC1-73A9-3FC554B420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7482485-2FC4-FCD5-75EF-DF24F760D365}"/>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8" name="Footer Placeholder 7">
            <a:extLst>
              <a:ext uri="{FF2B5EF4-FFF2-40B4-BE49-F238E27FC236}">
                <a16:creationId xmlns:a16="http://schemas.microsoft.com/office/drawing/2014/main" id="{943B50C9-DF39-104F-3FEC-D281D310AF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362260-4A60-83ED-C39E-A27611FAC985}"/>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186624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CDDC7-8C56-53E1-307D-9CE0C02AB9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3D83BC-3539-E2C7-58EB-BB4B8B5130D5}"/>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4" name="Footer Placeholder 3">
            <a:extLst>
              <a:ext uri="{FF2B5EF4-FFF2-40B4-BE49-F238E27FC236}">
                <a16:creationId xmlns:a16="http://schemas.microsoft.com/office/drawing/2014/main" id="{F4735578-0105-E6A7-3909-F1284E9E02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44461F-EDAD-DB65-6E45-88F0CACE4B9C}"/>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29443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60DB7A-3738-BD3E-FB6E-54D9F86E52CD}"/>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3" name="Footer Placeholder 2">
            <a:extLst>
              <a:ext uri="{FF2B5EF4-FFF2-40B4-BE49-F238E27FC236}">
                <a16:creationId xmlns:a16="http://schemas.microsoft.com/office/drawing/2014/main" id="{865FD319-9DA5-DB29-4391-A0A8C4D1EC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9FCA07A-668A-2958-6D33-4DBD8C5E9EBC}"/>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1925363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0672-4693-892D-4044-EFB73DC24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51EC6D7-5299-69EC-204E-DADFA35B70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0ADE66-09B2-6A9C-AB73-3460A9854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A78295-F8D5-31C8-95F2-E6C9EAF984F5}"/>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6" name="Footer Placeholder 5">
            <a:extLst>
              <a:ext uri="{FF2B5EF4-FFF2-40B4-BE49-F238E27FC236}">
                <a16:creationId xmlns:a16="http://schemas.microsoft.com/office/drawing/2014/main" id="{2BBFC3FB-E150-F41F-414E-2CAAAD79B0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94EF15-CF73-7F23-7F0A-B315459C27A2}"/>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2732736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CD1A-F3B7-6642-0E08-F4112DE94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AAC07E-565D-4624-D6DD-F411D5F226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E590D2-129C-B523-C569-5B59DB2AC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A4BE5-11AF-EB26-E2D8-B673517B84FE}"/>
              </a:ext>
            </a:extLst>
          </p:cNvPr>
          <p:cNvSpPr>
            <a:spLocks noGrp="1"/>
          </p:cNvSpPr>
          <p:nvPr>
            <p:ph type="dt" sz="half" idx="10"/>
          </p:nvPr>
        </p:nvSpPr>
        <p:spPr/>
        <p:txBody>
          <a:bodyPr/>
          <a:lstStyle/>
          <a:p>
            <a:fld id="{2C1D7B12-E6F7-4C92-9C2F-F3C29FBC946D}" type="datetimeFigureOut">
              <a:rPr lang="en-IN" smtClean="0"/>
              <a:t>13-01-2026</a:t>
            </a:fld>
            <a:endParaRPr lang="en-IN"/>
          </a:p>
        </p:txBody>
      </p:sp>
      <p:sp>
        <p:nvSpPr>
          <p:cNvPr id="6" name="Footer Placeholder 5">
            <a:extLst>
              <a:ext uri="{FF2B5EF4-FFF2-40B4-BE49-F238E27FC236}">
                <a16:creationId xmlns:a16="http://schemas.microsoft.com/office/drawing/2014/main" id="{6C8A0051-439D-9045-1C97-0AD45CFCE5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D0CE37-4BE0-3191-E1F6-B37A9695EE0A}"/>
              </a:ext>
            </a:extLst>
          </p:cNvPr>
          <p:cNvSpPr>
            <a:spLocks noGrp="1"/>
          </p:cNvSpPr>
          <p:nvPr>
            <p:ph type="sldNum" sz="quarter" idx="12"/>
          </p:nvPr>
        </p:nvSpPr>
        <p:spPr/>
        <p:txBody>
          <a:bodyPr/>
          <a:lstStyle/>
          <a:p>
            <a:fld id="{41BE0BBB-89A9-4FB7-86D3-6CE957840F77}" type="slidenum">
              <a:rPr lang="en-IN" smtClean="0"/>
              <a:t>‹#›</a:t>
            </a:fld>
            <a:endParaRPr lang="en-IN"/>
          </a:p>
        </p:txBody>
      </p:sp>
    </p:spTree>
    <p:extLst>
      <p:ext uri="{BB962C8B-B14F-4D97-AF65-F5344CB8AC3E}">
        <p14:creationId xmlns:p14="http://schemas.microsoft.com/office/powerpoint/2010/main" val="254968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7497F-8458-95C5-5B81-3E4B314685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97FA93-D18C-811D-0604-EFB8AE74C3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E7B342-5D15-4887-851C-C01CA3488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D7B12-E6F7-4C92-9C2F-F3C29FBC946D}" type="datetimeFigureOut">
              <a:rPr lang="en-IN" smtClean="0"/>
              <a:t>13-01-2026</a:t>
            </a:fld>
            <a:endParaRPr lang="en-IN"/>
          </a:p>
        </p:txBody>
      </p:sp>
      <p:sp>
        <p:nvSpPr>
          <p:cNvPr id="5" name="Footer Placeholder 4">
            <a:extLst>
              <a:ext uri="{FF2B5EF4-FFF2-40B4-BE49-F238E27FC236}">
                <a16:creationId xmlns:a16="http://schemas.microsoft.com/office/drawing/2014/main" id="{8B0E0E88-8C00-0D2E-9931-9C570F2AEE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5AD3D2-DD16-8DAD-BF3C-567A9EB453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E0BBB-89A9-4FB7-86D3-6CE957840F77}" type="slidenum">
              <a:rPr lang="en-IN" smtClean="0"/>
              <a:t>‹#›</a:t>
            </a:fld>
            <a:endParaRPr lang="en-IN"/>
          </a:p>
        </p:txBody>
      </p:sp>
    </p:spTree>
    <p:extLst>
      <p:ext uri="{BB962C8B-B14F-4D97-AF65-F5344CB8AC3E}">
        <p14:creationId xmlns:p14="http://schemas.microsoft.com/office/powerpoint/2010/main" val="2160586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esearchnhce.newhorizoncollegeofengineering.in/research-center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gif"/><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609C4-A036-BE50-6911-79E75500EA29}"/>
              </a:ext>
            </a:extLst>
          </p:cNvPr>
          <p:cNvSpPr>
            <a:spLocks noGrp="1"/>
          </p:cNvSpPr>
          <p:nvPr>
            <p:ph type="title"/>
          </p:nvPr>
        </p:nvSpPr>
        <p:spPr>
          <a:xfrm>
            <a:off x="1019557" y="3007823"/>
            <a:ext cx="10515600" cy="899160"/>
          </a:xfrm>
        </p:spPr>
        <p:txBody>
          <a:bodyPr>
            <a:noAutofit/>
          </a:bodyPr>
          <a:lstStyle/>
          <a:p>
            <a:pPr algn="ctr"/>
            <a:br>
              <a:rPr lang="en-IN" sz="1800" dirty="0">
                <a:effectLst/>
                <a:latin typeface="Aptos" panose="020B0004020202020204" pitchFamily="34" charset="0"/>
                <a:ea typeface="Times New Roman" panose="02020603050405020304" pitchFamily="18" charset="0"/>
                <a:cs typeface="Times New Roman" panose="02020603050405020304" pitchFamily="18" charset="0"/>
              </a:rPr>
            </a:br>
            <a:r>
              <a:rPr lang="en-US" sz="4800" b="1" dirty="0">
                <a:solidFill>
                  <a:srgbClr val="002060"/>
                </a:solidFill>
                <a:latin typeface="Times New Roman" panose="02020603050405020304" pitchFamily="18" charset="0"/>
                <a:cs typeface="Times New Roman" panose="02020603050405020304" pitchFamily="18" charset="0"/>
              </a:rPr>
              <a:t>Department of </a:t>
            </a:r>
            <a:br>
              <a:rPr lang="en-US" sz="4800" b="1" dirty="0">
                <a:solidFill>
                  <a:srgbClr val="002060"/>
                </a:solidFill>
                <a:latin typeface="Times New Roman" panose="02020603050405020304" pitchFamily="18" charset="0"/>
                <a:cs typeface="Times New Roman" panose="02020603050405020304" pitchFamily="18" charset="0"/>
              </a:rPr>
            </a:br>
            <a:r>
              <a:rPr lang="en-US" sz="4800" b="1" dirty="0">
                <a:solidFill>
                  <a:srgbClr val="002060"/>
                </a:solidFill>
                <a:latin typeface="Times New Roman" panose="02020603050405020304" pitchFamily="18" charset="0"/>
                <a:cs typeface="Times New Roman" panose="02020603050405020304" pitchFamily="18" charset="0"/>
              </a:rPr>
              <a:t>Research and Development</a:t>
            </a:r>
            <a:br>
              <a:rPr lang="en-US" sz="4800" b="1" dirty="0">
                <a:solidFill>
                  <a:srgbClr val="002060"/>
                </a:solidFill>
                <a:latin typeface="Times New Roman" panose="02020603050405020304" pitchFamily="18" charset="0"/>
                <a:cs typeface="Times New Roman" panose="02020603050405020304" pitchFamily="18" charset="0"/>
              </a:rPr>
            </a:br>
            <a:endParaRPr lang="en-IN" b="1" dirty="0">
              <a:solidFill>
                <a:srgbClr val="00B05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7E7B317-1F1C-0BE1-8C8E-8D404BBE62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2411"/>
            <a:ext cx="2677557" cy="581044"/>
          </a:xfrm>
          <a:prstGeom prst="rect">
            <a:avLst/>
          </a:prstGeom>
          <a:noFill/>
          <a:ln>
            <a:noFill/>
          </a:ln>
        </p:spPr>
      </p:pic>
    </p:spTree>
    <p:extLst>
      <p:ext uri="{BB962C8B-B14F-4D97-AF65-F5344CB8AC3E}">
        <p14:creationId xmlns:p14="http://schemas.microsoft.com/office/powerpoint/2010/main" val="4184796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493670"/>
            <a:ext cx="11236036" cy="6763390"/>
          </a:xfrm>
          <a:prstGeom prst="rect">
            <a:avLst/>
          </a:prstGeom>
        </p:spPr>
        <p:txBody>
          <a:bodyPr wrap="square">
            <a:spAutoFit/>
          </a:bodyPr>
          <a:lstStyle/>
          <a:p>
            <a:pPr>
              <a:lnSpc>
                <a:spcPct val="107000"/>
              </a:lnSpc>
              <a:spcAft>
                <a:spcPts val="800"/>
              </a:spcAft>
            </a:pPr>
            <a:r>
              <a:rPr lang="en-IN" sz="2800" b="1" dirty="0">
                <a:latin typeface="Times New Roman" panose="02020603050405020304" pitchFamily="18" charset="0"/>
                <a:ea typeface="Calibri" panose="020F0502020204030204" pitchFamily="34" charset="0"/>
                <a:cs typeface="Times New Roman" panose="02020603050405020304" pitchFamily="18" charset="0"/>
              </a:rPr>
              <a:t>Ph. D/M. Sc. (Engineering) Programs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NHCE has </a:t>
            </a:r>
            <a:r>
              <a:rPr lang="en-IN" b="1" dirty="0">
                <a:latin typeface="Times New Roman" panose="02020603050405020304" pitchFamily="18" charset="0"/>
                <a:ea typeface="Times New Roman" panose="02020603050405020304" pitchFamily="18" charset="0"/>
                <a:cs typeface="Times New Roman" panose="02020603050405020304" pitchFamily="18" charset="0"/>
              </a:rPr>
              <a:t>Ten</a:t>
            </a:r>
            <a:r>
              <a:rPr lang="en-IN" dirty="0">
                <a:latin typeface="Times New Roman" panose="02020603050405020304" pitchFamily="18" charset="0"/>
                <a:ea typeface="Times New Roman" panose="02020603050405020304" pitchFamily="18" charset="0"/>
                <a:cs typeface="Times New Roman" panose="02020603050405020304" pitchFamily="18" charset="0"/>
              </a:rPr>
              <a:t> VTU recognised Research Centres which offer Ph. D and M.Sc. (Engineering) by research programs. Eligible candidates from academic institutions, Industry are encouraged to enrol for part time / Full time Ph. D / M.Sc. by research programs. Scholarship scheme is available for Full time scholars as per the Institution policy. Admission to the program is governed by VTU regulations.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2000" b="1" dirty="0">
                <a:latin typeface="Times New Roman" panose="02020603050405020304" pitchFamily="18" charset="0"/>
                <a:ea typeface="Times New Roman" panose="02020603050405020304" pitchFamily="18" charset="0"/>
                <a:cs typeface="Times New Roman" panose="02020603050405020304" pitchFamily="18" charset="0"/>
              </a:rPr>
              <a:t>VTU recognised research centres @ NHCE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Computer Science and Engineering</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Electronics and Communication Engineering</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Electrical and Electronics Engineering</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Mechanical Engineering</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Information Science and Engineering</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Management Studies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Computer Applications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Physics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Chemistry</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mj-lt"/>
              <a:buAutoNum type="arabicPeriod"/>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Mathematics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Research Supervisors, area of specialisation is available at </a:t>
            </a:r>
            <a:r>
              <a:rPr lang="en-IN" u="sng" dirty="0">
                <a:solidFill>
                  <a:srgbClr val="0563C1"/>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https://researchnhce.newhorizoncollegeofengineering.in/research-centers/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7E7B317-1F1C-0BE1-8C8E-8D404BBE62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2411"/>
            <a:ext cx="2039112" cy="451259"/>
          </a:xfrm>
          <a:prstGeom prst="rect">
            <a:avLst/>
          </a:prstGeom>
          <a:noFill/>
          <a:ln>
            <a:noFill/>
          </a:ln>
        </p:spPr>
      </p:pic>
      <p:pic>
        <p:nvPicPr>
          <p:cNvPr id="6146" name="Picture 2" descr="VTU-Logo-250×250 – SJB INSTITUTE OF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7759" y="2049977"/>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D567A7D-FC18-2146-E507-FBDEE708FC54}"/>
              </a:ext>
            </a:extLst>
          </p:cNvPr>
          <p:cNvSpPr txBox="1"/>
          <p:nvPr/>
        </p:nvSpPr>
        <p:spPr>
          <a:xfrm>
            <a:off x="8396478" y="5318293"/>
            <a:ext cx="3143250" cy="369332"/>
          </a:xfrm>
          <a:prstGeom prst="rect">
            <a:avLst/>
          </a:prstGeom>
          <a:ln w="38100">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800" dirty="0">
                <a:effectLst/>
                <a:latin typeface="Times New Roman" panose="02020603050405020304" pitchFamily="18" charset="0"/>
                <a:ea typeface="Calibri Light" panose="020F0302020204030204" pitchFamily="34" charset="0"/>
              </a:rPr>
              <a:t>VTU Research Scholars : 112</a:t>
            </a:r>
            <a:endParaRPr lang="en-US" sz="2400" b="0" i="0" dirty="0">
              <a:solidFill>
                <a:srgbClr val="424242"/>
              </a:solidFill>
              <a:effectLst/>
              <a:highlight>
                <a:srgbClr val="FFFFFF"/>
              </a:highlight>
              <a:latin typeface="Aptos Display" panose="020B0004020202020204" pitchFamily="34" charset="0"/>
            </a:endParaRPr>
          </a:p>
        </p:txBody>
      </p:sp>
      <p:sp>
        <p:nvSpPr>
          <p:cNvPr id="11" name="TextBox 10">
            <a:extLst>
              <a:ext uri="{FF2B5EF4-FFF2-40B4-BE49-F238E27FC236}">
                <a16:creationId xmlns:a16="http://schemas.microsoft.com/office/drawing/2014/main" id="{F0A554A9-B1A0-468B-A709-43245A52F9A1}"/>
              </a:ext>
            </a:extLst>
          </p:cNvPr>
          <p:cNvSpPr txBox="1"/>
          <p:nvPr/>
        </p:nvSpPr>
        <p:spPr>
          <a:xfrm>
            <a:off x="8353806" y="4697820"/>
            <a:ext cx="3228594" cy="369332"/>
          </a:xfrm>
          <a:prstGeom prst="rect">
            <a:avLst/>
          </a:prstGeom>
          <a:ln w="38100">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800" dirty="0">
                <a:effectLst/>
                <a:latin typeface="Times New Roman" panose="02020603050405020304" pitchFamily="18" charset="0"/>
                <a:ea typeface="Calibri Light" panose="020F0302020204030204" pitchFamily="34" charset="0"/>
              </a:rPr>
              <a:t>VTU Research Supervisors : 91</a:t>
            </a:r>
            <a:endParaRPr lang="en-US" sz="2400" b="0" i="0" dirty="0">
              <a:solidFill>
                <a:srgbClr val="424242"/>
              </a:solidFill>
              <a:effectLst/>
              <a:highlight>
                <a:srgbClr val="FFFFFF"/>
              </a:highlight>
              <a:latin typeface="Aptos Display" panose="020B0004020202020204" pitchFamily="34" charset="0"/>
            </a:endParaRPr>
          </a:p>
        </p:txBody>
      </p:sp>
      <p:sp>
        <p:nvSpPr>
          <p:cNvPr id="2" name="TextBox 1">
            <a:extLst>
              <a:ext uri="{FF2B5EF4-FFF2-40B4-BE49-F238E27FC236}">
                <a16:creationId xmlns:a16="http://schemas.microsoft.com/office/drawing/2014/main" id="{0BC557DD-E708-C559-1BC6-0402E9E094F4}"/>
              </a:ext>
            </a:extLst>
          </p:cNvPr>
          <p:cNvSpPr txBox="1"/>
          <p:nvPr/>
        </p:nvSpPr>
        <p:spPr>
          <a:xfrm>
            <a:off x="8439150" y="5938766"/>
            <a:ext cx="3143250" cy="646331"/>
          </a:xfrm>
          <a:prstGeom prst="rect">
            <a:avLst/>
          </a:prstGeom>
          <a:ln w="38100">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800" dirty="0">
                <a:effectLst/>
                <a:latin typeface="Times New Roman" panose="02020603050405020304" pitchFamily="18" charset="0"/>
                <a:ea typeface="Calibri Light" panose="020F0302020204030204" pitchFamily="34" charset="0"/>
              </a:rPr>
              <a:t>VTU Research Scholars Graduated : </a:t>
            </a:r>
            <a:r>
              <a:rPr lang="en-US" dirty="0">
                <a:latin typeface="Times New Roman" panose="02020603050405020304" pitchFamily="18" charset="0"/>
                <a:ea typeface="Calibri Light" panose="020F0302020204030204" pitchFamily="34" charset="0"/>
              </a:rPr>
              <a:t>30</a:t>
            </a:r>
            <a:endParaRPr lang="en-US" sz="2400" b="0" i="0" dirty="0">
              <a:solidFill>
                <a:srgbClr val="424242"/>
              </a:solidFill>
              <a:effectLst/>
              <a:highlight>
                <a:srgbClr val="FFFFFF"/>
              </a:highlight>
              <a:latin typeface="Aptos Display" panose="020B0004020202020204" pitchFamily="34" charset="0"/>
            </a:endParaRPr>
          </a:p>
        </p:txBody>
      </p:sp>
    </p:spTree>
    <p:extLst>
      <p:ext uri="{BB962C8B-B14F-4D97-AF65-F5344CB8AC3E}">
        <p14:creationId xmlns:p14="http://schemas.microsoft.com/office/powerpoint/2010/main" val="1761328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7B317-1F1C-0BE1-8C8E-8D404BBE62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2411"/>
            <a:ext cx="2039112" cy="594898"/>
          </a:xfrm>
          <a:prstGeom prst="rect">
            <a:avLst/>
          </a:prstGeom>
          <a:noFill/>
          <a:ln>
            <a:noFill/>
          </a:ln>
        </p:spPr>
      </p:pic>
      <p:pic>
        <p:nvPicPr>
          <p:cNvPr id="3074" name="Picture 2" descr="Eternal University | Funding Agenc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26090"/>
            <a:ext cx="12192000" cy="593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38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99" y="613828"/>
            <a:ext cx="5971309" cy="2386102"/>
          </a:xfrm>
          <a:prstGeom prst="rect">
            <a:avLst/>
          </a:prstGeom>
        </p:spPr>
        <p:txBody>
          <a:bodyPr wrap="square">
            <a:spAutoFit/>
          </a:bodyPr>
          <a:lstStyle/>
          <a:p>
            <a:pPr algn="just">
              <a:lnSpc>
                <a:spcPct val="107000"/>
              </a:lnSpc>
              <a:spcAft>
                <a:spcPts val="800"/>
              </a:spcAft>
            </a:pPr>
            <a:r>
              <a:rPr lang="en-IN" sz="1400" dirty="0">
                <a:latin typeface="Times New Roman" panose="02020603050405020304" pitchFamily="18" charset="0"/>
                <a:ea typeface="Calibri" panose="020F0502020204030204" pitchFamily="34" charset="0"/>
                <a:cs typeface="Times New Roman" panose="02020603050405020304" pitchFamily="18" charset="0"/>
              </a:rPr>
              <a:t>New Horizon College of Engineering (NHCE) established its Institution's Innovation Council (IIC) in December 2018, under the guidance of MHRD's Innovation Cell (MIC). The council, abbreviated as NHCE-IIC, aims to foster an entrepreneurial culture of innovation and intellectual property rights (IPR) among students. It regularly organizes entrepreneurship-related events, as well as idea, POC, and prototype-building competitions to encourage students to create and develop start-ups. The council also trains faculty members as MIC Innovation Ambassadors, who serve as theme mentors for other IICs. It encourages participation of the students in various forums like SIH, KAPILA, NISP, NIPAM and YUKTI.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7E7B317-1F1C-0BE1-8C8E-8D404BBE62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2411"/>
            <a:ext cx="2039112" cy="342743"/>
          </a:xfrm>
          <a:prstGeom prst="rect">
            <a:avLst/>
          </a:prstGeom>
          <a:noFill/>
          <a:ln>
            <a:noFill/>
          </a:ln>
        </p:spPr>
      </p:pic>
      <p:sp>
        <p:nvSpPr>
          <p:cNvPr id="7" name="Rectangle 6"/>
          <p:cNvSpPr/>
          <p:nvPr/>
        </p:nvSpPr>
        <p:spPr>
          <a:xfrm>
            <a:off x="4566115" y="213782"/>
            <a:ext cx="2784737" cy="400046"/>
          </a:xfrm>
          <a:prstGeom prst="rect">
            <a:avLst/>
          </a:prstGeom>
        </p:spPr>
        <p:txBody>
          <a:bodyPr wrap="none">
            <a:spAutoFit/>
          </a:bodyPr>
          <a:lstStyle/>
          <a:p>
            <a:pPr>
              <a:lnSpc>
                <a:spcPts val="2100"/>
              </a:lnSpc>
              <a:spcBef>
                <a:spcPts val="200"/>
              </a:spcBef>
              <a:spcAft>
                <a:spcPts val="0"/>
              </a:spcAft>
            </a:pPr>
            <a:r>
              <a:rPr lang="en-IN" sz="3200" b="1" dirty="0">
                <a:solidFill>
                  <a:srgbClr val="2E74B5"/>
                </a:solidFill>
                <a:latin typeface="Times New Roman" panose="02020603050405020304" pitchFamily="18" charset="0"/>
                <a:ea typeface="Times New Roman" panose="02020603050405020304" pitchFamily="18" charset="0"/>
                <a:cs typeface="Times New Roman" panose="02020603050405020304" pitchFamily="18" charset="0"/>
              </a:rPr>
              <a:t>Journey of IIC</a:t>
            </a:r>
            <a:endParaRPr lang="en-IN" sz="2800" b="1" i="1"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Rectangle 7"/>
          <p:cNvSpPr/>
          <p:nvPr/>
        </p:nvSpPr>
        <p:spPr>
          <a:xfrm>
            <a:off x="152398" y="3228604"/>
            <a:ext cx="5971309" cy="3570208"/>
          </a:xfrm>
          <a:prstGeom prst="rect">
            <a:avLst/>
          </a:prstGeom>
          <a:ln w="19050">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pPr algn="ctr">
              <a:defRPr/>
            </a:pPr>
            <a:r>
              <a:rPr lang="en-US" dirty="0">
                <a:solidFill>
                  <a:srgbClr val="BD039E"/>
                </a:solidFill>
              </a:rPr>
              <a:t>4-Star Rating from Ministry of Education’s Innovation Cell</a:t>
            </a:r>
          </a:p>
          <a:p>
            <a:pPr>
              <a:defRPr/>
            </a:pPr>
            <a:endParaRPr lang="en-US" sz="1600" dirty="0"/>
          </a:p>
          <a:p>
            <a:pPr>
              <a:defRPr/>
            </a:pPr>
            <a:r>
              <a:rPr lang="en-US" sz="1600" dirty="0"/>
              <a:t>Key Achievements:</a:t>
            </a:r>
          </a:p>
          <a:p>
            <a:pPr>
              <a:defRPr/>
            </a:pPr>
            <a:r>
              <a:rPr lang="en-US" sz="1600" dirty="0"/>
              <a:t>77 Ideas Submitted – Encouraging creative problem-solving</a:t>
            </a:r>
          </a:p>
          <a:p>
            <a:pPr>
              <a:defRPr/>
            </a:pPr>
            <a:r>
              <a:rPr lang="en-US" sz="1600" dirty="0"/>
              <a:t>40 Innovations Developed – Transforming ideas into impactful solutions</a:t>
            </a:r>
          </a:p>
          <a:p>
            <a:pPr>
              <a:defRPr/>
            </a:pPr>
            <a:r>
              <a:rPr lang="en-US" sz="1600" dirty="0"/>
              <a:t>20 Startup Ideas Proposed – Fostering entrepreneurial spirit</a:t>
            </a:r>
          </a:p>
          <a:p>
            <a:pPr>
              <a:defRPr/>
            </a:pPr>
            <a:endParaRPr lang="en-US" sz="1600" dirty="0"/>
          </a:p>
          <a:p>
            <a:pPr>
              <a:defRPr/>
            </a:pPr>
            <a:r>
              <a:rPr lang="en-US" sz="1600" b="1" dirty="0"/>
              <a:t>Impact:</a:t>
            </a:r>
          </a:p>
          <a:p>
            <a:pPr>
              <a:defRPr/>
            </a:pPr>
            <a:r>
              <a:rPr lang="en-US" sz="1600" dirty="0"/>
              <a:t>Strengthened innovation &amp; research culture</a:t>
            </a:r>
          </a:p>
          <a:p>
            <a:pPr>
              <a:defRPr/>
            </a:pPr>
            <a:r>
              <a:rPr lang="en-US" sz="1600" dirty="0"/>
              <a:t>Encouraged student &amp; faculty participation in innovation challenges</a:t>
            </a:r>
          </a:p>
          <a:p>
            <a:pPr>
              <a:defRPr/>
            </a:pPr>
            <a:r>
              <a:rPr lang="en-US" sz="1600" dirty="0"/>
              <a:t>Boosted startup ecosystem through IIC initiatives</a:t>
            </a:r>
          </a:p>
          <a:p>
            <a:pPr>
              <a:defRPr/>
            </a:pPr>
            <a:endParaRPr lang="en-US" sz="1600" dirty="0"/>
          </a:p>
          <a:p>
            <a:pPr>
              <a:defRPr/>
            </a:pPr>
            <a:r>
              <a:rPr lang="en-US" sz="1600" dirty="0"/>
              <a:t>Driving Innovation &amp; Entrepreneurship for a Brighter Future</a:t>
            </a:r>
          </a:p>
        </p:txBody>
      </p:sp>
      <p:pic>
        <p:nvPicPr>
          <p:cNvPr id="9" name="Picture 2" descr="No alt text provided for this ima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318778" y="1015046"/>
            <a:ext cx="5712165" cy="5712165"/>
          </a:xfrm>
          <a:noFill/>
        </p:spPr>
      </p:pic>
      <p:sp>
        <p:nvSpPr>
          <p:cNvPr id="26" name="TextBox 25">
            <a:extLst>
              <a:ext uri="{FF2B5EF4-FFF2-40B4-BE49-F238E27FC236}">
                <a16:creationId xmlns:a16="http://schemas.microsoft.com/office/drawing/2014/main" id="{1ACC9EBC-91CF-BC66-A517-0F3CF56D3946}"/>
              </a:ext>
            </a:extLst>
          </p:cNvPr>
          <p:cNvSpPr txBox="1"/>
          <p:nvPr/>
        </p:nvSpPr>
        <p:spPr>
          <a:xfrm>
            <a:off x="8412640" y="42411"/>
            <a:ext cx="3143250" cy="830997"/>
          </a:xfrm>
          <a:prstGeom prst="rect">
            <a:avLst/>
          </a:prstGeom>
          <a:ln w="38100">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a:effectLst/>
                <a:highlight>
                  <a:srgbClr val="FFFF00"/>
                </a:highlight>
                <a:latin typeface="Times New Roman" panose="02020603050405020304" pitchFamily="18" charset="0"/>
                <a:ea typeface="Calibri Light" panose="020F0302020204030204" pitchFamily="34" charset="0"/>
              </a:rPr>
              <a:t>IIC Innovation Ambassador: 52</a:t>
            </a:r>
            <a:endParaRPr lang="en-US" sz="3200" b="0" i="0" dirty="0">
              <a:solidFill>
                <a:srgbClr val="424242"/>
              </a:solidFill>
              <a:effectLst/>
              <a:highlight>
                <a:srgbClr val="FFFF00"/>
              </a:highlight>
              <a:latin typeface="Aptos Display" panose="020B0004020202020204" pitchFamily="34" charset="0"/>
            </a:endParaRPr>
          </a:p>
        </p:txBody>
      </p:sp>
    </p:spTree>
    <p:extLst>
      <p:ext uri="{BB962C8B-B14F-4D97-AF65-F5344CB8AC3E}">
        <p14:creationId xmlns:p14="http://schemas.microsoft.com/office/powerpoint/2010/main" val="1712159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Subtitle 2"/>
          <p:cNvSpPr>
            <a:spLocks noGrp="1"/>
          </p:cNvSpPr>
          <p:nvPr>
            <p:ph type="subTitle" idx="1"/>
          </p:nvPr>
        </p:nvSpPr>
        <p:spPr>
          <a:xfrm>
            <a:off x="137897" y="4524569"/>
            <a:ext cx="5584031" cy="2302971"/>
          </a:xfrm>
          <a:ln w="38100">
            <a:solidFill>
              <a:srgbClr val="C00000"/>
            </a:solidFill>
            <a:prstDash val="sysDot"/>
          </a:ln>
        </p:spPr>
        <p:style>
          <a:lnRef idx="2">
            <a:schemeClr val="accent3"/>
          </a:lnRef>
          <a:fillRef idx="1">
            <a:schemeClr val="lt1"/>
          </a:fillRef>
          <a:effectRef idx="0">
            <a:schemeClr val="accent3"/>
          </a:effectRef>
          <a:fontRef idx="minor">
            <a:schemeClr val="dk1"/>
          </a:fontRef>
        </p:style>
        <p:txBody>
          <a:bodyPr>
            <a:noAutofit/>
          </a:bodyPr>
          <a:lstStyle/>
          <a:p>
            <a:pPr marL="342900" indent="-342900" algn="l">
              <a:buFont typeface="Wingdings" panose="05000000000000000000" pitchFamily="2" charset="2"/>
              <a:buChar char="v"/>
            </a:pPr>
            <a:r>
              <a:rPr lang="en-US" altLang="en-US" sz="1600" dirty="0">
                <a:effectLst>
                  <a:outerShdw blurRad="38100" dist="38100" dir="2700000" algn="tl">
                    <a:srgbClr val="000000">
                      <a:alpha val="43137"/>
                    </a:srgbClr>
                  </a:outerShdw>
                </a:effectLst>
              </a:rPr>
              <a:t>AICTE IDEA Lab – Empowering Innovation &amp; Hands-on Learning</a:t>
            </a:r>
          </a:p>
          <a:p>
            <a:pPr marL="342900" indent="-342900" algn="l">
              <a:buFont typeface="Wingdings" panose="05000000000000000000" pitchFamily="2" charset="2"/>
              <a:buChar char="v"/>
            </a:pPr>
            <a:r>
              <a:rPr lang="en-US" altLang="en-US" sz="1600" dirty="0">
                <a:effectLst>
                  <a:outerShdw blurRad="38100" dist="38100" dir="2700000" algn="tl">
                    <a:srgbClr val="000000">
                      <a:alpha val="43137"/>
                    </a:srgbClr>
                  </a:outerShdw>
                </a:effectLst>
              </a:rPr>
              <a:t>Enhancing experiential learning, innovation, and industry-academia collaboration.</a:t>
            </a:r>
          </a:p>
          <a:p>
            <a:pPr marL="342900" indent="-342900" algn="l">
              <a:buFont typeface="Wingdings" panose="05000000000000000000" pitchFamily="2" charset="2"/>
              <a:buChar char="v"/>
            </a:pPr>
            <a:r>
              <a:rPr lang="en-US" altLang="en-US" sz="1600" dirty="0">
                <a:effectLst>
                  <a:outerShdw blurRad="38100" dist="38100" dir="2700000" algn="tl">
                    <a:srgbClr val="000000">
                      <a:alpha val="43137"/>
                    </a:srgbClr>
                  </a:outerShdw>
                </a:effectLst>
              </a:rPr>
              <a:t>Key Facilities: 3D Printing, CNC Machines, IoT, AI, Robotics, PCB Fabrication, Advanced Software.</a:t>
            </a:r>
          </a:p>
          <a:p>
            <a:pPr marL="342900" indent="-342900" algn="l">
              <a:buFont typeface="Wingdings" panose="05000000000000000000" pitchFamily="2" charset="2"/>
              <a:buChar char="v"/>
            </a:pPr>
            <a:r>
              <a:rPr lang="en-US" altLang="en-US" sz="1600" dirty="0">
                <a:effectLst>
                  <a:outerShdw blurRad="38100" dist="38100" dir="2700000" algn="tl">
                    <a:srgbClr val="000000">
                      <a:alpha val="43137"/>
                    </a:srgbClr>
                  </a:outerShdw>
                </a:effectLst>
              </a:rPr>
              <a:t>Funding: AICTE support with institution &amp; industry collaboration.</a:t>
            </a:r>
          </a:p>
        </p:txBody>
      </p:sp>
      <p:pic>
        <p:nvPicPr>
          <p:cNvPr id="4" name="Picture 3"/>
          <p:cNvPicPr>
            <a:picLocks noChangeAspect="1"/>
          </p:cNvPicPr>
          <p:nvPr/>
        </p:nvPicPr>
        <p:blipFill>
          <a:blip r:embed="rId2"/>
          <a:stretch>
            <a:fillRect/>
          </a:stretch>
        </p:blipFill>
        <p:spPr>
          <a:xfrm>
            <a:off x="0" y="0"/>
            <a:ext cx="12173332" cy="4405746"/>
          </a:xfrm>
          <a:prstGeom prst="rect">
            <a:avLst/>
          </a:prstGeom>
        </p:spPr>
      </p:pic>
      <p:sp>
        <p:nvSpPr>
          <p:cNvPr id="8" name="Subtitle 2"/>
          <p:cNvSpPr txBox="1">
            <a:spLocks/>
          </p:cNvSpPr>
          <p:nvPr/>
        </p:nvSpPr>
        <p:spPr>
          <a:xfrm>
            <a:off x="5970659" y="4524569"/>
            <a:ext cx="6202673" cy="2302971"/>
          </a:xfrm>
          <a:prstGeom prst="rect">
            <a:avLst/>
          </a:prstGeom>
          <a:ln w="38100" cap="flat" cmpd="sng" algn="ctr">
            <a:solidFill>
              <a:srgbClr val="C00000"/>
            </a:solidFill>
            <a:prstDash val="sysDot"/>
            <a:miter lim="800000"/>
          </a:ln>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gn="l"/>
            <a:r>
              <a:rPr lang="en-US" altLang="en-US" sz="1600" dirty="0">
                <a:effectLst>
                  <a:outerShdw blurRad="38100" dist="38100" dir="2700000" algn="tl">
                    <a:srgbClr val="000000">
                      <a:alpha val="43137"/>
                    </a:srgbClr>
                  </a:outerShdw>
                </a:effectLst>
              </a:rPr>
              <a:t>Benefits:</a:t>
            </a:r>
          </a:p>
          <a:p>
            <a:pPr marL="342900" indent="-342900" algn="l">
              <a:buFont typeface="Wingdings" panose="05000000000000000000" pitchFamily="2" charset="2"/>
              <a:buChar char="v"/>
            </a:pPr>
            <a:r>
              <a:rPr lang="en-US" altLang="en-US" sz="1600" dirty="0">
                <a:effectLst>
                  <a:outerShdw blurRad="38100" dist="38100" dir="2700000" algn="tl">
                    <a:srgbClr val="000000">
                      <a:alpha val="43137"/>
                    </a:srgbClr>
                  </a:outerShdw>
                </a:effectLst>
              </a:rPr>
              <a:t>Fosters entrepreneurship &amp; startups</a:t>
            </a:r>
          </a:p>
          <a:p>
            <a:pPr marL="342900" indent="-342900" algn="l">
              <a:buFont typeface="Wingdings" panose="05000000000000000000" pitchFamily="2" charset="2"/>
              <a:buChar char="v"/>
            </a:pPr>
            <a:r>
              <a:rPr lang="en-US" altLang="en-US" sz="1600" dirty="0">
                <a:effectLst>
                  <a:outerShdw blurRad="38100" dist="38100" dir="2700000" algn="tl">
                    <a:srgbClr val="000000">
                      <a:alpha val="43137"/>
                    </a:srgbClr>
                  </a:outerShdw>
                </a:effectLst>
              </a:rPr>
              <a:t>Supports patents &amp; prototype development</a:t>
            </a:r>
          </a:p>
          <a:p>
            <a:pPr marL="342900" indent="-342900" algn="l">
              <a:buFont typeface="Wingdings" panose="05000000000000000000" pitchFamily="2" charset="2"/>
              <a:buChar char="v"/>
            </a:pPr>
            <a:r>
              <a:rPr lang="en-US" altLang="en-US" sz="1600" dirty="0">
                <a:effectLst>
                  <a:outerShdw blurRad="38100" dist="38100" dir="2700000" algn="tl">
                    <a:srgbClr val="000000">
                      <a:alpha val="43137"/>
                    </a:srgbClr>
                  </a:outerShdw>
                </a:effectLst>
              </a:rPr>
              <a:t>Bridges academia &amp; industry gap</a:t>
            </a:r>
          </a:p>
          <a:p>
            <a:pPr marL="342900" indent="-342900" algn="l">
              <a:buFont typeface="Wingdings" panose="05000000000000000000" pitchFamily="2" charset="2"/>
              <a:buChar char="v"/>
            </a:pPr>
            <a:r>
              <a:rPr lang="en-US" altLang="en-US" sz="1600" dirty="0">
                <a:effectLst>
                  <a:outerShdw blurRad="38100" dist="38100" dir="2700000" algn="tl">
                    <a:srgbClr val="000000">
                      <a:alpha val="43137"/>
                    </a:srgbClr>
                  </a:outerShdw>
                </a:effectLst>
              </a:rPr>
              <a:t>Encourages hands-on skill development</a:t>
            </a:r>
          </a:p>
          <a:p>
            <a:pPr marL="342900" indent="-342900" algn="l">
              <a:buFont typeface="Wingdings" panose="05000000000000000000" pitchFamily="2" charset="2"/>
              <a:buChar char="v"/>
            </a:pPr>
            <a:r>
              <a:rPr lang="en-US" altLang="en-US" sz="1600" dirty="0">
                <a:effectLst>
                  <a:outerShdw blurRad="38100" dist="38100" dir="2700000" algn="tl">
                    <a:srgbClr val="000000">
                      <a:alpha val="43137"/>
                    </a:srgbClr>
                  </a:outerShdw>
                </a:effectLst>
              </a:rPr>
              <a:t>Impact: Innovation centers, research publications, hackathons, and skill-based learning for future-ready engineers.</a:t>
            </a:r>
          </a:p>
        </p:txBody>
      </p:sp>
      <p:pic>
        <p:nvPicPr>
          <p:cNvPr id="9" name="Picture 8">
            <a:extLst>
              <a:ext uri="{FF2B5EF4-FFF2-40B4-BE49-F238E27FC236}">
                <a16:creationId xmlns:a16="http://schemas.microsoft.com/office/drawing/2014/main" id="{17E7B317-1F1C-0BE1-8C8E-8D404BBE62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039112" cy="539480"/>
          </a:xfrm>
          <a:prstGeom prst="rect">
            <a:avLst/>
          </a:prstGeom>
          <a:noFill/>
          <a:ln>
            <a:noFill/>
          </a:ln>
        </p:spPr>
      </p:pic>
    </p:spTree>
    <p:extLst>
      <p:ext uri="{BB962C8B-B14F-4D97-AF65-F5344CB8AC3E}">
        <p14:creationId xmlns:p14="http://schemas.microsoft.com/office/powerpoint/2010/main" val="679188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74300341"/>
              </p:ext>
            </p:extLst>
          </p:nvPr>
        </p:nvGraphicFramePr>
        <p:xfrm>
          <a:off x="458254" y="1682803"/>
          <a:ext cx="11645352" cy="5002544"/>
        </p:xfrm>
        <a:graphic>
          <a:graphicData uri="http://schemas.openxmlformats.org/drawingml/2006/table">
            <a:tbl>
              <a:tblPr firstRow="1" firstCol="1" bandRow="1">
                <a:tableStyleId>{5C22544A-7EE6-4342-B048-85BDC9FD1C3A}</a:tableStyleId>
              </a:tblPr>
              <a:tblGrid>
                <a:gridCol w="4243940">
                  <a:extLst>
                    <a:ext uri="{9D8B030D-6E8A-4147-A177-3AD203B41FA5}">
                      <a16:colId xmlns:a16="http://schemas.microsoft.com/office/drawing/2014/main" val="3867438943"/>
                    </a:ext>
                  </a:extLst>
                </a:gridCol>
                <a:gridCol w="1948687">
                  <a:extLst>
                    <a:ext uri="{9D8B030D-6E8A-4147-A177-3AD203B41FA5}">
                      <a16:colId xmlns:a16="http://schemas.microsoft.com/office/drawing/2014/main" val="3064318076"/>
                    </a:ext>
                  </a:extLst>
                </a:gridCol>
                <a:gridCol w="5452725">
                  <a:extLst>
                    <a:ext uri="{9D8B030D-6E8A-4147-A177-3AD203B41FA5}">
                      <a16:colId xmlns:a16="http://schemas.microsoft.com/office/drawing/2014/main" val="3855169600"/>
                    </a:ext>
                  </a:extLst>
                </a:gridCol>
              </a:tblGrid>
              <a:tr h="312659">
                <a:tc>
                  <a:txBody>
                    <a:bodyPr/>
                    <a:lstStyle/>
                    <a:p>
                      <a:pPr algn="ctr">
                        <a:lnSpc>
                          <a:spcPct val="115000"/>
                        </a:lnSpc>
                        <a:spcAft>
                          <a:spcPts val="0"/>
                        </a:spcAft>
                      </a:pPr>
                      <a:r>
                        <a:rPr lang="en-US" sz="1600" kern="100" dirty="0">
                          <a:effectLst/>
                        </a:rPr>
                        <a:t>Name of the Student Branch Chapter</a:t>
                      </a:r>
                      <a:endParaRPr lang="en-IN" sz="28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600" kern="100">
                          <a:effectLst/>
                        </a:rPr>
                        <a:t>Establishment Year</a:t>
                      </a:r>
                      <a:endParaRPr lang="en-IN" sz="28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600" kern="100" dirty="0">
                          <a:effectLst/>
                        </a:rPr>
                        <a:t>SBC Details</a:t>
                      </a:r>
                      <a:endParaRPr lang="en-IN" sz="28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79594084"/>
                  </a:ext>
                </a:extLst>
              </a:tr>
              <a:tr h="312659">
                <a:tc>
                  <a:txBody>
                    <a:bodyPr/>
                    <a:lstStyle/>
                    <a:p>
                      <a:pPr>
                        <a:lnSpc>
                          <a:spcPct val="115000"/>
                        </a:lnSpc>
                        <a:spcAft>
                          <a:spcPts val="0"/>
                        </a:spcAft>
                        <a:tabLst>
                          <a:tab pos="1073150" algn="l"/>
                        </a:tabLst>
                      </a:pPr>
                      <a:r>
                        <a:rPr lang="en-US" sz="1600" kern="100" dirty="0">
                          <a:solidFill>
                            <a:schemeClr val="tx1"/>
                          </a:solidFill>
                          <a:effectLst/>
                        </a:rPr>
                        <a:t>IEEE Women in Engineering</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dirty="0">
                          <a:solidFill>
                            <a:schemeClr val="tx1"/>
                          </a:solidFill>
                          <a:effectLst/>
                        </a:rPr>
                        <a:t>2022</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WIE (SBA66131)</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653902146"/>
                  </a:ext>
                </a:extLst>
              </a:tr>
              <a:tr h="312659">
                <a:tc>
                  <a:txBody>
                    <a:bodyPr/>
                    <a:lstStyle/>
                    <a:p>
                      <a:pPr>
                        <a:lnSpc>
                          <a:spcPct val="115000"/>
                        </a:lnSpc>
                        <a:spcAft>
                          <a:spcPts val="0"/>
                        </a:spcAft>
                        <a:tabLst>
                          <a:tab pos="1073150" algn="l"/>
                        </a:tabLst>
                      </a:pPr>
                      <a:r>
                        <a:rPr lang="en-US" sz="1600" kern="100" dirty="0">
                          <a:solidFill>
                            <a:schemeClr val="tx1"/>
                          </a:solidFill>
                          <a:effectLst/>
                        </a:rPr>
                        <a:t>IEEE Power Electronics Society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dirty="0">
                          <a:solidFill>
                            <a:schemeClr val="tx1"/>
                          </a:solidFill>
                          <a:effectLst/>
                        </a:rPr>
                        <a:t>2020</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PEL35 (SBC66131)</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51209250"/>
                  </a:ext>
                </a:extLst>
              </a:tr>
              <a:tr h="312659">
                <a:tc>
                  <a:txBody>
                    <a:bodyPr/>
                    <a:lstStyle/>
                    <a:p>
                      <a:pPr>
                        <a:lnSpc>
                          <a:spcPct val="115000"/>
                        </a:lnSpc>
                        <a:spcAft>
                          <a:spcPts val="0"/>
                        </a:spcAft>
                        <a:tabLst>
                          <a:tab pos="1073150" algn="l"/>
                        </a:tabLst>
                      </a:pPr>
                      <a:r>
                        <a:rPr lang="en-US" sz="1600" kern="100" dirty="0">
                          <a:solidFill>
                            <a:schemeClr val="tx1"/>
                          </a:solidFill>
                          <a:effectLst/>
                        </a:rPr>
                        <a:t>IEEE Robotics and Automation Society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a:solidFill>
                            <a:schemeClr val="tx1"/>
                          </a:solidFill>
                          <a:effectLst/>
                        </a:rPr>
                        <a:t>2022</a:t>
                      </a:r>
                      <a:endParaRPr lang="en-IN" sz="2800"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a:solidFill>
                            <a:schemeClr val="tx1"/>
                          </a:solidFill>
                          <a:effectLst/>
                        </a:rPr>
                        <a:t>New Horizon College of Engineering, RA24 (SBC66131A)</a:t>
                      </a:r>
                      <a:endParaRPr lang="en-IN" sz="2800"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037806848"/>
                  </a:ext>
                </a:extLst>
              </a:tr>
              <a:tr h="312659">
                <a:tc>
                  <a:txBody>
                    <a:bodyPr/>
                    <a:lstStyle/>
                    <a:p>
                      <a:pPr>
                        <a:lnSpc>
                          <a:spcPct val="115000"/>
                        </a:lnSpc>
                        <a:spcAft>
                          <a:spcPts val="0"/>
                        </a:spcAft>
                      </a:pPr>
                      <a:r>
                        <a:rPr lang="en-US" sz="1600" kern="100" dirty="0">
                          <a:solidFill>
                            <a:schemeClr val="tx1"/>
                          </a:solidFill>
                          <a:effectLst/>
                        </a:rPr>
                        <a:t>IEEE Industrial Electronics Society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dirty="0">
                          <a:solidFill>
                            <a:schemeClr val="tx1"/>
                          </a:solidFill>
                          <a:effectLst/>
                        </a:rPr>
                        <a:t>2022</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IE13 (SBC66131B)</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075310918"/>
                  </a:ext>
                </a:extLst>
              </a:tr>
              <a:tr h="312659">
                <a:tc>
                  <a:txBody>
                    <a:bodyPr/>
                    <a:lstStyle/>
                    <a:p>
                      <a:pPr>
                        <a:lnSpc>
                          <a:spcPct val="115000"/>
                        </a:lnSpc>
                        <a:spcAft>
                          <a:spcPts val="0"/>
                        </a:spcAft>
                      </a:pPr>
                      <a:r>
                        <a:rPr lang="en-US" sz="1600" kern="100" dirty="0">
                          <a:solidFill>
                            <a:schemeClr val="tx1"/>
                          </a:solidFill>
                          <a:effectLst/>
                        </a:rPr>
                        <a:t>IEEE Computer Society &amp; IEEE Sensor Council</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dirty="0">
                          <a:solidFill>
                            <a:schemeClr val="tx1"/>
                          </a:solidFill>
                          <a:effectLst/>
                        </a:rPr>
                        <a:t>2023</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C16, SEN39 (SBC66131C)</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642327538"/>
                  </a:ext>
                </a:extLst>
              </a:tr>
              <a:tr h="312659">
                <a:tc>
                  <a:txBody>
                    <a:bodyPr/>
                    <a:lstStyle/>
                    <a:p>
                      <a:pPr>
                        <a:lnSpc>
                          <a:spcPct val="115000"/>
                        </a:lnSpc>
                        <a:spcAft>
                          <a:spcPts val="0"/>
                        </a:spcAft>
                      </a:pPr>
                      <a:r>
                        <a:rPr lang="en-US" sz="1600" kern="100" dirty="0">
                          <a:solidFill>
                            <a:schemeClr val="tx1"/>
                          </a:solidFill>
                          <a:effectLst/>
                        </a:rPr>
                        <a:t>IEEE Power and Energy Society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a:solidFill>
                            <a:schemeClr val="tx1"/>
                          </a:solidFill>
                          <a:effectLst/>
                        </a:rPr>
                        <a:t>2023</a:t>
                      </a:r>
                      <a:endParaRPr lang="en-IN" sz="2800"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PE31(SBC66131D)</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337640064"/>
                  </a:ext>
                </a:extLst>
              </a:tr>
              <a:tr h="312659">
                <a:tc>
                  <a:txBody>
                    <a:bodyPr/>
                    <a:lstStyle/>
                    <a:p>
                      <a:pPr>
                        <a:lnSpc>
                          <a:spcPct val="115000"/>
                        </a:lnSpc>
                        <a:spcAft>
                          <a:spcPts val="0"/>
                        </a:spcAft>
                      </a:pPr>
                      <a:r>
                        <a:rPr lang="en-US" sz="1600" kern="100" dirty="0">
                          <a:solidFill>
                            <a:schemeClr val="tx1"/>
                          </a:solidFill>
                          <a:effectLst/>
                        </a:rPr>
                        <a:t>IEEE Microwave Theory and Technology Society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dirty="0">
                          <a:solidFill>
                            <a:schemeClr val="tx1"/>
                          </a:solidFill>
                          <a:effectLst/>
                        </a:rPr>
                        <a:t>2023</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MTT17 (SBC66131E)</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732967581"/>
                  </a:ext>
                </a:extLst>
              </a:tr>
              <a:tr h="312659">
                <a:tc>
                  <a:txBody>
                    <a:bodyPr/>
                    <a:lstStyle/>
                    <a:p>
                      <a:pPr>
                        <a:lnSpc>
                          <a:spcPct val="115000"/>
                        </a:lnSpc>
                        <a:spcAft>
                          <a:spcPts val="0"/>
                        </a:spcAft>
                      </a:pPr>
                      <a:r>
                        <a:rPr lang="en-US" sz="1600" kern="100" dirty="0">
                          <a:solidFill>
                            <a:schemeClr val="tx1"/>
                          </a:solidFill>
                          <a:effectLst/>
                        </a:rPr>
                        <a:t>IEEE Dielectrics and Electrical Insulation Society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dirty="0">
                          <a:solidFill>
                            <a:schemeClr val="tx1"/>
                          </a:solidFill>
                          <a:effectLst/>
                        </a:rPr>
                        <a:t>2025</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DEI32 (SBC66131F)</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103833124"/>
                  </a:ext>
                </a:extLst>
              </a:tr>
              <a:tr h="312659">
                <a:tc>
                  <a:txBody>
                    <a:bodyPr/>
                    <a:lstStyle/>
                    <a:p>
                      <a:pPr>
                        <a:lnSpc>
                          <a:spcPct val="115000"/>
                        </a:lnSpc>
                        <a:spcAft>
                          <a:spcPts val="0"/>
                        </a:spcAft>
                      </a:pPr>
                      <a:r>
                        <a:rPr lang="en-US" sz="1600" kern="100" dirty="0">
                          <a:solidFill>
                            <a:schemeClr val="tx1"/>
                          </a:solidFill>
                          <a:effectLst/>
                        </a:rPr>
                        <a:t>IEEE Transportation Electrification Council</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a:solidFill>
                            <a:schemeClr val="tx1"/>
                          </a:solidFill>
                          <a:effectLst/>
                        </a:rPr>
                        <a:t>2025</a:t>
                      </a:r>
                      <a:endParaRPr lang="en-IN" sz="2800"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TEC802 (SBC66131G)</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376622139"/>
                  </a:ext>
                </a:extLst>
              </a:tr>
              <a:tr h="312659">
                <a:tc>
                  <a:txBody>
                    <a:bodyPr/>
                    <a:lstStyle/>
                    <a:p>
                      <a:pPr>
                        <a:lnSpc>
                          <a:spcPct val="115000"/>
                        </a:lnSpc>
                        <a:spcAft>
                          <a:spcPts val="0"/>
                        </a:spcAft>
                      </a:pPr>
                      <a:r>
                        <a:rPr lang="en-US" sz="1600" kern="100" dirty="0">
                          <a:solidFill>
                            <a:schemeClr val="tx1"/>
                          </a:solidFill>
                          <a:effectLst/>
                        </a:rPr>
                        <a:t>IEEE Council on Superconductivity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a:solidFill>
                            <a:schemeClr val="tx1"/>
                          </a:solidFill>
                          <a:effectLst/>
                        </a:rPr>
                        <a:t>2025</a:t>
                      </a:r>
                      <a:endParaRPr lang="en-IN" sz="2800"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a:solidFill>
                            <a:schemeClr val="tx1"/>
                          </a:solidFill>
                          <a:effectLst/>
                        </a:rPr>
                        <a:t>New Horizon College of Engineering, CSC41 (SBC66131H)</a:t>
                      </a:r>
                      <a:endParaRPr lang="en-IN" sz="2800"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568206344"/>
                  </a:ext>
                </a:extLst>
              </a:tr>
              <a:tr h="312659">
                <a:tc>
                  <a:txBody>
                    <a:bodyPr/>
                    <a:lstStyle/>
                    <a:p>
                      <a:pPr>
                        <a:lnSpc>
                          <a:spcPct val="115000"/>
                        </a:lnSpc>
                        <a:spcAft>
                          <a:spcPts val="0"/>
                        </a:spcAft>
                      </a:pPr>
                      <a:r>
                        <a:rPr lang="en-US" sz="1600" kern="100" dirty="0">
                          <a:solidFill>
                            <a:schemeClr val="tx1"/>
                          </a:solidFill>
                          <a:effectLst/>
                        </a:rPr>
                        <a:t>IEEE Biometrics Council</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a:solidFill>
                            <a:schemeClr val="tx1"/>
                          </a:solidFill>
                          <a:effectLst/>
                        </a:rPr>
                        <a:t>2025</a:t>
                      </a:r>
                      <a:endParaRPr lang="en-IN" sz="2800"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BIO46 (SBC66131I)</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045783475"/>
                  </a:ext>
                </a:extLst>
              </a:tr>
              <a:tr h="312659">
                <a:tc>
                  <a:txBody>
                    <a:bodyPr/>
                    <a:lstStyle/>
                    <a:p>
                      <a:pPr>
                        <a:lnSpc>
                          <a:spcPct val="115000"/>
                        </a:lnSpc>
                        <a:spcAft>
                          <a:spcPts val="0"/>
                        </a:spcAft>
                      </a:pPr>
                      <a:r>
                        <a:rPr lang="en-US" sz="1600" kern="100" dirty="0">
                          <a:solidFill>
                            <a:schemeClr val="tx1"/>
                          </a:solidFill>
                          <a:effectLst/>
                        </a:rPr>
                        <a:t>IEEE Nanotechnology Council</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a:solidFill>
                            <a:schemeClr val="tx1"/>
                          </a:solidFill>
                          <a:effectLst/>
                        </a:rPr>
                        <a:t>2025</a:t>
                      </a:r>
                      <a:endParaRPr lang="en-IN" sz="2800"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NANO42 (SBC66131J)</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818907980"/>
                  </a:ext>
                </a:extLst>
              </a:tr>
              <a:tr h="312659">
                <a:tc>
                  <a:txBody>
                    <a:bodyPr/>
                    <a:lstStyle/>
                    <a:p>
                      <a:pPr>
                        <a:lnSpc>
                          <a:spcPct val="115000"/>
                        </a:lnSpc>
                        <a:spcAft>
                          <a:spcPts val="0"/>
                        </a:spcAft>
                      </a:pPr>
                      <a:r>
                        <a:rPr lang="en-US" sz="1600" kern="100" dirty="0">
                          <a:solidFill>
                            <a:schemeClr val="tx1"/>
                          </a:solidFill>
                          <a:effectLst/>
                        </a:rPr>
                        <a:t>IEEE Systems, Man and Cybernetics Society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a:solidFill>
                            <a:schemeClr val="tx1"/>
                          </a:solidFill>
                          <a:effectLst/>
                        </a:rPr>
                        <a:t>2025</a:t>
                      </a:r>
                      <a:endParaRPr lang="en-IN" sz="2800" kern="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SMC28 (SBC66131K)</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267751311"/>
                  </a:ext>
                </a:extLst>
              </a:tr>
              <a:tr h="312659">
                <a:tc>
                  <a:txBody>
                    <a:bodyPr/>
                    <a:lstStyle/>
                    <a:p>
                      <a:pPr>
                        <a:lnSpc>
                          <a:spcPct val="115000"/>
                        </a:lnSpc>
                        <a:spcAft>
                          <a:spcPts val="0"/>
                        </a:spcAft>
                      </a:pPr>
                      <a:r>
                        <a:rPr lang="en-US" sz="1600" kern="100" dirty="0">
                          <a:solidFill>
                            <a:schemeClr val="tx1"/>
                          </a:solidFill>
                          <a:effectLst/>
                        </a:rPr>
                        <a:t>IEEE Circuits and Systems Society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dirty="0">
                          <a:solidFill>
                            <a:schemeClr val="tx1"/>
                          </a:solidFill>
                          <a:effectLst/>
                        </a:rPr>
                        <a:t>2025</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CAS04 (SBC66131L)</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101715096"/>
                  </a:ext>
                </a:extLst>
              </a:tr>
              <a:tr h="312659">
                <a:tc>
                  <a:txBody>
                    <a:bodyPr/>
                    <a:lstStyle/>
                    <a:p>
                      <a:pPr>
                        <a:lnSpc>
                          <a:spcPct val="115000"/>
                        </a:lnSpc>
                        <a:spcAft>
                          <a:spcPts val="0"/>
                        </a:spcAft>
                      </a:pPr>
                      <a:r>
                        <a:rPr lang="en-US" sz="1600" kern="100" dirty="0">
                          <a:solidFill>
                            <a:schemeClr val="tx1"/>
                          </a:solidFill>
                          <a:effectLst/>
                        </a:rPr>
                        <a:t>IEEE Computational Intelligence Society</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gn="ctr">
                        <a:lnSpc>
                          <a:spcPct val="115000"/>
                        </a:lnSpc>
                        <a:spcAft>
                          <a:spcPts val="0"/>
                        </a:spcAft>
                      </a:pPr>
                      <a:r>
                        <a:rPr lang="en-US" sz="1600" kern="100" dirty="0">
                          <a:solidFill>
                            <a:schemeClr val="tx1"/>
                          </a:solidFill>
                          <a:effectLst/>
                        </a:rPr>
                        <a:t>2025</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a:lnSpc>
                          <a:spcPct val="115000"/>
                        </a:lnSpc>
                        <a:spcAft>
                          <a:spcPts val="0"/>
                        </a:spcAft>
                      </a:pPr>
                      <a:r>
                        <a:rPr lang="en-US" sz="1600" kern="100" dirty="0">
                          <a:solidFill>
                            <a:schemeClr val="tx1"/>
                          </a:solidFill>
                          <a:effectLst/>
                        </a:rPr>
                        <a:t>New Horizon College of Engineering, CAS04 (SBC66131M)</a:t>
                      </a:r>
                      <a:endParaRPr lang="en-IN" sz="2800" kern="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663872587"/>
                  </a:ext>
                </a:extLst>
              </a:tr>
            </a:tbl>
          </a:graphicData>
        </a:graphic>
      </p:graphicFrame>
      <p:pic>
        <p:nvPicPr>
          <p:cNvPr id="1026" name="Picture 2" descr="IEEE New Horizon College of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326" y="-775857"/>
            <a:ext cx="4305011" cy="34497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893337" y="736719"/>
            <a:ext cx="4146261" cy="729430"/>
          </a:xfrm>
          <a:prstGeom prst="rect">
            <a:avLst/>
          </a:prstGeom>
        </p:spPr>
        <p:txBody>
          <a:bodyPr wrap="square">
            <a:spAutoFit/>
          </a:bodyPr>
          <a:lstStyle/>
          <a:p>
            <a:pPr algn="ctr">
              <a:lnSpc>
                <a:spcPct val="115000"/>
              </a:lnSpc>
              <a:spcAft>
                <a:spcPts val="0"/>
              </a:spcAft>
            </a:pPr>
            <a:r>
              <a:rPr lang="en-US" b="1" kern="100" dirty="0">
                <a:solidFill>
                  <a:srgbClr val="002060"/>
                </a:solidFill>
              </a:rPr>
              <a:t>New Horizon College of Engineering (STB66131)</a:t>
            </a:r>
            <a:endParaRPr lang="en-IN" sz="3200" b="1" kern="100" dirty="0">
              <a:solidFill>
                <a:srgbClr val="002060"/>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7E7B317-1F1C-0BE1-8C8E-8D404BBE62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2411"/>
            <a:ext cx="2039112" cy="539480"/>
          </a:xfrm>
          <a:prstGeom prst="rect">
            <a:avLst/>
          </a:prstGeom>
          <a:noFill/>
          <a:ln>
            <a:noFill/>
          </a:ln>
        </p:spPr>
      </p:pic>
    </p:spTree>
    <p:extLst>
      <p:ext uri="{BB962C8B-B14F-4D97-AF65-F5344CB8AC3E}">
        <p14:creationId xmlns:p14="http://schemas.microsoft.com/office/powerpoint/2010/main" val="1671062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ward-wiining-certificate 2025">
            <a:extLst>
              <a:ext uri="{FF2B5EF4-FFF2-40B4-BE49-F238E27FC236}">
                <a16:creationId xmlns:a16="http://schemas.microsoft.com/office/drawing/2014/main" id="{3EE56F0C-DCC5-24B8-FF2C-703653B69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3583"/>
            <a:ext cx="12192000" cy="61344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6AD34FC-A919-DDB0-10F8-CEBCF68E25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2411"/>
            <a:ext cx="2039112" cy="539480"/>
          </a:xfrm>
          <a:prstGeom prst="rect">
            <a:avLst/>
          </a:prstGeom>
          <a:noFill/>
          <a:ln>
            <a:noFill/>
          </a:ln>
        </p:spPr>
      </p:pic>
    </p:spTree>
    <p:extLst>
      <p:ext uri="{BB962C8B-B14F-4D97-AF65-F5344CB8AC3E}">
        <p14:creationId xmlns:p14="http://schemas.microsoft.com/office/powerpoint/2010/main" val="3971968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5040" y="118398"/>
            <a:ext cx="5362815" cy="400110"/>
          </a:xfrm>
          <a:prstGeom prst="rect">
            <a:avLst/>
          </a:prstGeom>
        </p:spPr>
        <p:txBody>
          <a:bodyPr wrap="none">
            <a:spAutoFit/>
          </a:bodyPr>
          <a:lstStyle/>
          <a:p>
            <a:r>
              <a:rPr lang="en-IN" sz="2000" b="1" dirty="0">
                <a:solidFill>
                  <a:srgbClr val="002060"/>
                </a:solidFill>
                <a:latin typeface="Poppins"/>
              </a:rPr>
              <a:t>Research Awareness Activities Conducted</a:t>
            </a:r>
            <a:endParaRPr lang="en-IN" sz="2000" b="1" i="0" dirty="0">
              <a:solidFill>
                <a:srgbClr val="002060"/>
              </a:solidFill>
              <a:effectLst/>
              <a:latin typeface="Poppins"/>
            </a:endParaRPr>
          </a:p>
        </p:txBody>
      </p:sp>
      <p:graphicFrame>
        <p:nvGraphicFramePr>
          <p:cNvPr id="6" name="Table 5"/>
          <p:cNvGraphicFramePr>
            <a:graphicFrameLocks noGrp="1"/>
          </p:cNvGraphicFramePr>
          <p:nvPr>
            <p:extLst>
              <p:ext uri="{D42A27DB-BD31-4B8C-83A1-F6EECF244321}">
                <p14:modId xmlns:p14="http://schemas.microsoft.com/office/powerpoint/2010/main" val="872664986"/>
              </p:ext>
            </p:extLst>
          </p:nvPr>
        </p:nvGraphicFramePr>
        <p:xfrm>
          <a:off x="117077" y="518508"/>
          <a:ext cx="8492835" cy="6214585"/>
        </p:xfrm>
        <a:graphic>
          <a:graphicData uri="http://schemas.openxmlformats.org/drawingml/2006/table">
            <a:tbl>
              <a:tblPr firstRow="1" firstCol="1" bandRow="1">
                <a:tableStyleId>{5940675A-B579-460E-94D1-54222C63F5DA}</a:tableStyleId>
              </a:tblPr>
              <a:tblGrid>
                <a:gridCol w="6830291">
                  <a:extLst>
                    <a:ext uri="{9D8B030D-6E8A-4147-A177-3AD203B41FA5}">
                      <a16:colId xmlns:a16="http://schemas.microsoft.com/office/drawing/2014/main" val="2361199869"/>
                    </a:ext>
                  </a:extLst>
                </a:gridCol>
                <a:gridCol w="1662544">
                  <a:extLst>
                    <a:ext uri="{9D8B030D-6E8A-4147-A177-3AD203B41FA5}">
                      <a16:colId xmlns:a16="http://schemas.microsoft.com/office/drawing/2014/main" val="369249711"/>
                    </a:ext>
                  </a:extLst>
                </a:gridCol>
              </a:tblGrid>
              <a:tr h="160619">
                <a:tc>
                  <a:txBody>
                    <a:bodyPr/>
                    <a:lstStyle/>
                    <a:p>
                      <a:pPr algn="ctr">
                        <a:spcAft>
                          <a:spcPts val="0"/>
                        </a:spcAft>
                      </a:pPr>
                      <a:r>
                        <a:rPr lang="en-IN" sz="1400" b="1" dirty="0">
                          <a:effectLst/>
                        </a:rPr>
                        <a:t>TITLE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solidFill>
                      <a:srgbClr val="FFFF00"/>
                    </a:solidFill>
                  </a:tcPr>
                </a:tc>
                <a:tc>
                  <a:txBody>
                    <a:bodyPr/>
                    <a:lstStyle/>
                    <a:p>
                      <a:pPr algn="ctr">
                        <a:spcAft>
                          <a:spcPts val="0"/>
                        </a:spcAft>
                      </a:pPr>
                      <a:r>
                        <a:rPr lang="en-IN" sz="1400" b="1" dirty="0">
                          <a:effectLst/>
                        </a:rPr>
                        <a:t>DATE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solidFill>
                      <a:srgbClr val="FFFF00"/>
                    </a:solidFill>
                  </a:tcPr>
                </a:tc>
                <a:extLst>
                  <a:ext uri="{0D108BD9-81ED-4DB2-BD59-A6C34878D82A}">
                    <a16:rowId xmlns:a16="http://schemas.microsoft.com/office/drawing/2014/main" val="4000797026"/>
                  </a:ext>
                </a:extLst>
              </a:tr>
              <a:tr h="160619">
                <a:tc>
                  <a:txBody>
                    <a:bodyPr/>
                    <a:lstStyle/>
                    <a:p>
                      <a:pPr algn="l">
                        <a:spcAft>
                          <a:spcPts val="0"/>
                        </a:spcAft>
                      </a:pPr>
                      <a:r>
                        <a:rPr lang="en-IN" sz="1000" dirty="0">
                          <a:effectLst/>
                        </a:rPr>
                        <a:t>Workshop on “Art of Writing a Research Paper in SCI Journals”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08.08.2024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795915807"/>
                  </a:ext>
                </a:extLst>
              </a:tr>
              <a:tr h="162973">
                <a:tc>
                  <a:txBody>
                    <a:bodyPr/>
                    <a:lstStyle/>
                    <a:p>
                      <a:pPr algn="l">
                        <a:spcAft>
                          <a:spcPts val="0"/>
                        </a:spcAft>
                      </a:pPr>
                      <a:r>
                        <a:rPr lang="en-IN" sz="1000">
                          <a:effectLst/>
                        </a:rPr>
                        <a:t>Workshop on “Research Grant Proposal Writing for DST”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21.08.2024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506935740"/>
                  </a:ext>
                </a:extLst>
              </a:tr>
              <a:tr h="321238">
                <a:tc>
                  <a:txBody>
                    <a:bodyPr/>
                    <a:lstStyle/>
                    <a:p>
                      <a:pPr algn="l">
                        <a:spcAft>
                          <a:spcPts val="0"/>
                        </a:spcAft>
                      </a:pPr>
                      <a:r>
                        <a:rPr lang="en-IN" sz="1000">
                          <a:effectLst/>
                        </a:rPr>
                        <a:t>Expert Talk on “Awareness on Unlocking Financial Opportunities: Capacity Building for MSME Funding”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28.08.2024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523222862"/>
                  </a:ext>
                </a:extLst>
              </a:tr>
              <a:tr h="160619">
                <a:tc>
                  <a:txBody>
                    <a:bodyPr/>
                    <a:lstStyle/>
                    <a:p>
                      <a:pPr algn="l">
                        <a:spcAft>
                          <a:spcPts val="0"/>
                        </a:spcAft>
                      </a:pPr>
                      <a:r>
                        <a:rPr lang="en-IN" sz="1000">
                          <a:effectLst/>
                        </a:rPr>
                        <a:t>Webinar on “IEEE Authorship and Open Access Symposium”</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04.09.2024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361544527"/>
                  </a:ext>
                </a:extLst>
              </a:tr>
              <a:tr h="321238">
                <a:tc>
                  <a:txBody>
                    <a:bodyPr/>
                    <a:lstStyle/>
                    <a:p>
                      <a:pPr algn="l">
                        <a:spcAft>
                          <a:spcPts val="0"/>
                        </a:spcAft>
                      </a:pPr>
                      <a:r>
                        <a:rPr lang="en-IN" sz="1000">
                          <a:effectLst/>
                        </a:rPr>
                        <a:t>Expert Talk on “Interdisciplinary Research- An approach to address social challenges”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11.09.2024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767457050"/>
                  </a:ext>
                </a:extLst>
              </a:tr>
              <a:tr h="160619">
                <a:tc>
                  <a:txBody>
                    <a:bodyPr/>
                    <a:lstStyle/>
                    <a:p>
                      <a:pPr algn="l">
                        <a:spcAft>
                          <a:spcPts val="0"/>
                        </a:spcAft>
                      </a:pPr>
                      <a:r>
                        <a:rPr lang="en-IN" sz="1000">
                          <a:effectLst/>
                        </a:rPr>
                        <a:t>Expert Talk on “Research in IoT and Smart Buildings”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18.09.2024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834382905"/>
                  </a:ext>
                </a:extLst>
              </a:tr>
              <a:tr h="160619">
                <a:tc>
                  <a:txBody>
                    <a:bodyPr/>
                    <a:lstStyle/>
                    <a:p>
                      <a:pPr algn="l">
                        <a:spcAft>
                          <a:spcPts val="0"/>
                        </a:spcAft>
                      </a:pPr>
                      <a:r>
                        <a:rPr lang="en-IN" sz="1000">
                          <a:effectLst/>
                        </a:rPr>
                        <a:t>Expert Talk on “Research in Industrial Application”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28.09.2024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392729645"/>
                  </a:ext>
                </a:extLst>
              </a:tr>
              <a:tr h="160619">
                <a:tc>
                  <a:txBody>
                    <a:bodyPr/>
                    <a:lstStyle/>
                    <a:p>
                      <a:pPr algn="l">
                        <a:spcAft>
                          <a:spcPts val="0"/>
                        </a:spcAft>
                      </a:pPr>
                      <a:r>
                        <a:rPr lang="en-IN" sz="1000" dirty="0">
                          <a:effectLst/>
                        </a:rPr>
                        <a:t>Workshop on “Research Output Optimization”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24.10.2024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146896010"/>
                  </a:ext>
                </a:extLst>
              </a:tr>
              <a:tr h="160619">
                <a:tc>
                  <a:txBody>
                    <a:bodyPr/>
                    <a:lstStyle/>
                    <a:p>
                      <a:pPr algn="l">
                        <a:spcAft>
                          <a:spcPts val="0"/>
                        </a:spcAft>
                      </a:pPr>
                      <a:r>
                        <a:rPr lang="en-IN" sz="1000">
                          <a:effectLst/>
                        </a:rPr>
                        <a:t>Workshop on “Research Output Optimization”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11.11.2024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643152567"/>
                  </a:ext>
                </a:extLst>
              </a:tr>
              <a:tr h="358197">
                <a:tc>
                  <a:txBody>
                    <a:bodyPr/>
                    <a:lstStyle/>
                    <a:p>
                      <a:pPr algn="l">
                        <a:spcAft>
                          <a:spcPts val="0"/>
                        </a:spcAft>
                      </a:pPr>
                      <a:r>
                        <a:rPr lang="en-IN" sz="1000" dirty="0">
                          <a:effectLst/>
                        </a:rPr>
                        <a:t>Short Term Training Program (STTP) on “Research Challenges in Advanced Power Converters for Industrial Electronics Applications”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dirty="0">
                          <a:effectLst/>
                        </a:rPr>
                        <a:t>11.11.2024 to 15.11.2024</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1895310600"/>
                  </a:ext>
                </a:extLst>
              </a:tr>
              <a:tr h="160619">
                <a:tc>
                  <a:txBody>
                    <a:bodyPr/>
                    <a:lstStyle/>
                    <a:p>
                      <a:pPr algn="l">
                        <a:spcAft>
                          <a:spcPts val="0"/>
                        </a:spcAft>
                      </a:pPr>
                      <a:r>
                        <a:rPr lang="en-IN" sz="1000" dirty="0">
                          <a:effectLst/>
                        </a:rPr>
                        <a:t>Expert talk on Innovations in Research Publications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04.12.2024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182170244"/>
                  </a:ext>
                </a:extLst>
              </a:tr>
              <a:tr h="321238">
                <a:tc>
                  <a:txBody>
                    <a:bodyPr/>
                    <a:lstStyle/>
                    <a:p>
                      <a:pPr algn="l">
                        <a:spcAft>
                          <a:spcPts val="0"/>
                        </a:spcAft>
                      </a:pPr>
                      <a:r>
                        <a:rPr lang="en-IN" sz="1000">
                          <a:effectLst/>
                        </a:rPr>
                        <a:t>Faculty Development Programme on “Research Potential in Advanced Power Electronics &amp; Renewable Energy”</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13.01.2025 to 24.01.2025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081807123"/>
                  </a:ext>
                </a:extLst>
              </a:tr>
              <a:tr h="321238">
                <a:tc>
                  <a:txBody>
                    <a:bodyPr/>
                    <a:lstStyle/>
                    <a:p>
                      <a:pPr algn="l">
                        <a:spcAft>
                          <a:spcPts val="0"/>
                        </a:spcAft>
                      </a:pPr>
                      <a:r>
                        <a:rPr lang="en-IN" sz="1000">
                          <a:effectLst/>
                        </a:rPr>
                        <a:t>Seminar on “Research Schemes in India and Trust area” Funding for all Science and Engineering Departments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12.02.2025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1356174726"/>
                  </a:ext>
                </a:extLst>
              </a:tr>
              <a:tr h="321238">
                <a:tc>
                  <a:txBody>
                    <a:bodyPr/>
                    <a:lstStyle/>
                    <a:p>
                      <a:pPr algn="l">
                        <a:spcAft>
                          <a:spcPts val="0"/>
                        </a:spcAft>
                      </a:pPr>
                      <a:r>
                        <a:rPr lang="en-IN" sz="1000" dirty="0">
                          <a:effectLst/>
                        </a:rPr>
                        <a:t>Faculty Development Program on “MAXIMISING INNOVATION: IPR Strategies for Science Research”</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dirty="0">
                          <a:effectLst/>
                        </a:rPr>
                        <a:t>02.09.2024</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844781405"/>
                  </a:ext>
                </a:extLst>
              </a:tr>
              <a:tr h="160619">
                <a:tc>
                  <a:txBody>
                    <a:bodyPr/>
                    <a:lstStyle/>
                    <a:p>
                      <a:pPr algn="l">
                        <a:spcAft>
                          <a:spcPts val="0"/>
                        </a:spcAft>
                      </a:pPr>
                      <a:r>
                        <a:rPr lang="en-IN" sz="1000">
                          <a:effectLst/>
                        </a:rPr>
                        <a:t>Workshop on “IPR in Electrical Engineering”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06.09.2024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834709914"/>
                  </a:ext>
                </a:extLst>
              </a:tr>
              <a:tr h="321238">
                <a:tc>
                  <a:txBody>
                    <a:bodyPr/>
                    <a:lstStyle/>
                    <a:p>
                      <a:pPr algn="l">
                        <a:spcAft>
                          <a:spcPts val="0"/>
                        </a:spcAft>
                      </a:pPr>
                      <a:r>
                        <a:rPr lang="en-IN" sz="1000" dirty="0">
                          <a:effectLst/>
                        </a:rPr>
                        <a:t>Faculty Development Program on “Integrating IPR into Business Strategy: A Management Approach”</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31.08.2024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4134228449"/>
                  </a:ext>
                </a:extLst>
              </a:tr>
              <a:tr h="160619">
                <a:tc>
                  <a:txBody>
                    <a:bodyPr/>
                    <a:lstStyle/>
                    <a:p>
                      <a:pPr algn="l">
                        <a:spcAft>
                          <a:spcPts val="0"/>
                        </a:spcAft>
                      </a:pPr>
                      <a:r>
                        <a:rPr lang="en-IN" sz="1000">
                          <a:effectLst/>
                        </a:rPr>
                        <a:t>Workshop on “Unlock IP Potential in Artificial Intelligence”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13.09.2024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4042979983"/>
                  </a:ext>
                </a:extLst>
              </a:tr>
              <a:tr h="321238">
                <a:tc>
                  <a:txBody>
                    <a:bodyPr/>
                    <a:lstStyle/>
                    <a:p>
                      <a:pPr algn="l">
                        <a:spcAft>
                          <a:spcPts val="0"/>
                        </a:spcAft>
                      </a:pPr>
                      <a:r>
                        <a:rPr lang="en-IN" sz="1000">
                          <a:effectLst/>
                        </a:rPr>
                        <a:t>Workshop on “Unlock Your Innovation Essential Techniques of Patent Drafting”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900">
                          <a:effectLst/>
                        </a:rPr>
                        <a:t>13.09.2024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396556754"/>
                  </a:ext>
                </a:extLst>
              </a:tr>
              <a:tr h="321238">
                <a:tc>
                  <a:txBody>
                    <a:bodyPr/>
                    <a:lstStyle/>
                    <a:p>
                      <a:pPr algn="l">
                        <a:spcAft>
                          <a:spcPts val="0"/>
                        </a:spcAft>
                      </a:pPr>
                      <a:r>
                        <a:rPr lang="en-IN" sz="1000">
                          <a:effectLst/>
                        </a:rPr>
                        <a:t>Lecture Series on “Innovative Research Funding Proposal – An Overview”</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05.11.2023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683820288"/>
                  </a:ext>
                </a:extLst>
              </a:tr>
              <a:tr h="236933">
                <a:tc>
                  <a:txBody>
                    <a:bodyPr/>
                    <a:lstStyle/>
                    <a:p>
                      <a:pPr algn="l">
                        <a:spcAft>
                          <a:spcPts val="0"/>
                        </a:spcAft>
                      </a:pPr>
                      <a:r>
                        <a:rPr lang="en-IN" sz="1000">
                          <a:effectLst/>
                        </a:rPr>
                        <a:t>Lecture Series on “project Writing &amp; Funding Opportunities”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08.11.2023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915030209"/>
                  </a:ext>
                </a:extLst>
              </a:tr>
              <a:tr h="297987">
                <a:tc>
                  <a:txBody>
                    <a:bodyPr/>
                    <a:lstStyle/>
                    <a:p>
                      <a:pPr algn="l">
                        <a:spcAft>
                          <a:spcPts val="0"/>
                        </a:spcAft>
                      </a:pPr>
                      <a:r>
                        <a:rPr lang="en-IN" sz="1000">
                          <a:effectLst/>
                        </a:rPr>
                        <a:t>Lecture Series on “Funding Opportunities – An Over view”</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23.12.2023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520795785"/>
                  </a:ext>
                </a:extLst>
              </a:tr>
              <a:tr h="321238">
                <a:tc>
                  <a:txBody>
                    <a:bodyPr/>
                    <a:lstStyle/>
                    <a:p>
                      <a:pPr algn="l">
                        <a:spcAft>
                          <a:spcPts val="0"/>
                        </a:spcAft>
                      </a:pPr>
                      <a:r>
                        <a:rPr lang="en-IN" sz="1000">
                          <a:effectLst/>
                        </a:rPr>
                        <a:t>Lecture Series on “Open Network for Digital Commerce (ONDC)- An Overview”</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23.12.2024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30029239"/>
                  </a:ext>
                </a:extLst>
              </a:tr>
              <a:tr h="287184">
                <a:tc>
                  <a:txBody>
                    <a:bodyPr/>
                    <a:lstStyle/>
                    <a:p>
                      <a:pPr algn="l">
                        <a:spcAft>
                          <a:spcPts val="0"/>
                        </a:spcAft>
                      </a:pPr>
                      <a:r>
                        <a:rPr lang="en-IN" sz="1000" dirty="0">
                          <a:effectLst/>
                        </a:rPr>
                        <a:t>Lecture Series on “Smart Research Articles”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a:effectLst/>
                        </a:rPr>
                        <a:t>05.01.2024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4144081864"/>
                  </a:ext>
                </a:extLst>
              </a:tr>
              <a:tr h="321238">
                <a:tc>
                  <a:txBody>
                    <a:bodyPr/>
                    <a:lstStyle/>
                    <a:p>
                      <a:pPr algn="l">
                        <a:spcAft>
                          <a:spcPts val="0"/>
                        </a:spcAft>
                      </a:pPr>
                      <a:r>
                        <a:rPr lang="en-IN" sz="1000" dirty="0">
                          <a:effectLst/>
                        </a:rPr>
                        <a:t>Lecture Series on “Art of Writing Innovative Research Proposal for Funding– An Overview”</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tc>
                  <a:txBody>
                    <a:bodyPr/>
                    <a:lstStyle/>
                    <a:p>
                      <a:pPr algn="ctr">
                        <a:spcAft>
                          <a:spcPts val="0"/>
                        </a:spcAft>
                      </a:pPr>
                      <a:r>
                        <a:rPr lang="en-IN" sz="1000" dirty="0">
                          <a:effectLst/>
                        </a:rPr>
                        <a:t>10.02.2024</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395050629"/>
                  </a:ext>
                </a:extLst>
              </a:tr>
            </a:tbl>
          </a:graphicData>
        </a:graphic>
      </p:graphicFrame>
      <p:pic>
        <p:nvPicPr>
          <p:cNvPr id="7" name="Picture 6"/>
          <p:cNvPicPr>
            <a:picLocks noChangeAspect="1"/>
          </p:cNvPicPr>
          <p:nvPr/>
        </p:nvPicPr>
        <p:blipFill>
          <a:blip r:embed="rId2"/>
          <a:stretch>
            <a:fillRect/>
          </a:stretch>
        </p:blipFill>
        <p:spPr>
          <a:xfrm>
            <a:off x="8991969" y="228672"/>
            <a:ext cx="2908909" cy="1723828"/>
          </a:xfrm>
          <a:prstGeom prst="rect">
            <a:avLst/>
          </a:prstGeom>
        </p:spPr>
      </p:pic>
      <p:pic>
        <p:nvPicPr>
          <p:cNvPr id="8" name="Picture 7"/>
          <p:cNvPicPr>
            <a:picLocks noChangeAspect="1"/>
          </p:cNvPicPr>
          <p:nvPr/>
        </p:nvPicPr>
        <p:blipFill>
          <a:blip r:embed="rId3"/>
          <a:stretch>
            <a:fillRect/>
          </a:stretch>
        </p:blipFill>
        <p:spPr>
          <a:xfrm>
            <a:off x="8991969" y="2129475"/>
            <a:ext cx="2908909" cy="1792007"/>
          </a:xfrm>
          <a:prstGeom prst="rect">
            <a:avLst/>
          </a:prstGeom>
        </p:spPr>
      </p:pic>
      <p:pic>
        <p:nvPicPr>
          <p:cNvPr id="9" name="Picture 8"/>
          <p:cNvPicPr>
            <a:picLocks noChangeAspect="1"/>
          </p:cNvPicPr>
          <p:nvPr/>
        </p:nvPicPr>
        <p:blipFill>
          <a:blip r:embed="rId4"/>
          <a:stretch>
            <a:fillRect/>
          </a:stretch>
        </p:blipFill>
        <p:spPr>
          <a:xfrm>
            <a:off x="8981266" y="4275433"/>
            <a:ext cx="2919612" cy="2031853"/>
          </a:xfrm>
          <a:prstGeom prst="rect">
            <a:avLst/>
          </a:prstGeom>
        </p:spPr>
      </p:pic>
      <p:pic>
        <p:nvPicPr>
          <p:cNvPr id="10" name="Picture 9">
            <a:extLst>
              <a:ext uri="{FF2B5EF4-FFF2-40B4-BE49-F238E27FC236}">
                <a16:creationId xmlns:a16="http://schemas.microsoft.com/office/drawing/2014/main" id="{17E7B317-1F1C-0BE1-8C8E-8D404BBE62E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42411"/>
            <a:ext cx="2039112" cy="373225"/>
          </a:xfrm>
          <a:prstGeom prst="rect">
            <a:avLst/>
          </a:prstGeom>
          <a:noFill/>
          <a:ln>
            <a:noFill/>
          </a:ln>
        </p:spPr>
      </p:pic>
    </p:spTree>
    <p:extLst>
      <p:ext uri="{BB962C8B-B14F-4D97-AF65-F5344CB8AC3E}">
        <p14:creationId xmlns:p14="http://schemas.microsoft.com/office/powerpoint/2010/main" val="706339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CBDFC76-A625-C1B9-DA19-811B861D30FF}"/>
              </a:ext>
            </a:extLst>
          </p:cNvPr>
          <p:cNvSpPr>
            <a:spLocks noGrp="1"/>
          </p:cNvSpPr>
          <p:nvPr>
            <p:ph type="dt" sz="half" idx="10"/>
          </p:nvPr>
        </p:nvSpPr>
        <p:spPr>
          <a:xfrm>
            <a:off x="838200" y="6356350"/>
            <a:ext cx="2743200" cy="365125"/>
          </a:xfrm>
        </p:spPr>
        <p:txBody>
          <a:bodyPr/>
          <a:lstStyle/>
          <a:p>
            <a:fld id="{67030222-9D03-4178-B733-1BB6063A54DE}" type="datetime1">
              <a:rPr lang="en-IN" smtClean="0"/>
              <a:pPr/>
              <a:t>13-01-2026</a:t>
            </a:fld>
            <a:endParaRPr lang="en-IN"/>
          </a:p>
        </p:txBody>
      </p:sp>
      <p:sp>
        <p:nvSpPr>
          <p:cNvPr id="10" name="Footer Placeholder 9">
            <a:extLst>
              <a:ext uri="{FF2B5EF4-FFF2-40B4-BE49-F238E27FC236}">
                <a16:creationId xmlns:a16="http://schemas.microsoft.com/office/drawing/2014/main" id="{42C898DD-8AE1-77E2-B657-D2003D75105C}"/>
              </a:ext>
            </a:extLst>
          </p:cNvPr>
          <p:cNvSpPr>
            <a:spLocks noGrp="1"/>
          </p:cNvSpPr>
          <p:nvPr>
            <p:ph type="ftr" sz="quarter" idx="11"/>
          </p:nvPr>
        </p:nvSpPr>
        <p:spPr>
          <a:xfrm>
            <a:off x="4038600" y="6356350"/>
            <a:ext cx="4114800" cy="365125"/>
          </a:xfrm>
        </p:spPr>
        <p:txBody>
          <a:bodyPr/>
          <a:lstStyle/>
          <a:p>
            <a:r>
              <a:rPr lang="en-US"/>
              <a:t>New Horizon College of Engineering</a:t>
            </a:r>
            <a:endParaRPr lang="en-IN"/>
          </a:p>
        </p:txBody>
      </p:sp>
      <p:sp>
        <p:nvSpPr>
          <p:cNvPr id="11" name="Slide Number Placeholder 10">
            <a:extLst>
              <a:ext uri="{FF2B5EF4-FFF2-40B4-BE49-F238E27FC236}">
                <a16:creationId xmlns:a16="http://schemas.microsoft.com/office/drawing/2014/main" id="{2F8C7E17-B1D8-9AA6-5752-2ECFF0ED47B7}"/>
              </a:ext>
            </a:extLst>
          </p:cNvPr>
          <p:cNvSpPr>
            <a:spLocks noGrp="1"/>
          </p:cNvSpPr>
          <p:nvPr>
            <p:ph type="sldNum" sz="quarter" idx="12"/>
          </p:nvPr>
        </p:nvSpPr>
        <p:spPr>
          <a:xfrm>
            <a:off x="8610600" y="6356350"/>
            <a:ext cx="2743200" cy="365125"/>
          </a:xfrm>
        </p:spPr>
        <p:txBody>
          <a:bodyPr/>
          <a:lstStyle/>
          <a:p>
            <a:fld id="{E3940A5A-3FEF-4FC1-9F0A-D77A2A74FA35}" type="slidenum">
              <a:rPr lang="en-IN" smtClean="0"/>
              <a:pPr/>
              <a:t>17</a:t>
            </a:fld>
            <a:endParaRPr lang="en-IN"/>
          </a:p>
        </p:txBody>
      </p:sp>
      <p:graphicFrame>
        <p:nvGraphicFramePr>
          <p:cNvPr id="4" name="Table 3">
            <a:extLst>
              <a:ext uri="{FF2B5EF4-FFF2-40B4-BE49-F238E27FC236}">
                <a16:creationId xmlns:a16="http://schemas.microsoft.com/office/drawing/2014/main" id="{894E1657-1FA3-96E4-EE66-C16073290526}"/>
              </a:ext>
            </a:extLst>
          </p:cNvPr>
          <p:cNvGraphicFramePr>
            <a:graphicFrameLocks noGrp="1"/>
          </p:cNvGraphicFramePr>
          <p:nvPr/>
        </p:nvGraphicFramePr>
        <p:xfrm>
          <a:off x="314178" y="1290946"/>
          <a:ext cx="6534444" cy="4196514"/>
        </p:xfrm>
        <a:graphic>
          <a:graphicData uri="http://schemas.openxmlformats.org/drawingml/2006/table">
            <a:tbl>
              <a:tblPr firstRow="1" firstCol="1" bandRow="1">
                <a:tableStyleId>{5940675A-B579-460E-94D1-54222C63F5DA}</a:tableStyleId>
              </a:tblPr>
              <a:tblGrid>
                <a:gridCol w="6534444">
                  <a:extLst>
                    <a:ext uri="{9D8B030D-6E8A-4147-A177-3AD203B41FA5}">
                      <a16:colId xmlns:a16="http://schemas.microsoft.com/office/drawing/2014/main" val="2533885666"/>
                    </a:ext>
                  </a:extLst>
                </a:gridCol>
              </a:tblGrid>
              <a:tr h="277834">
                <a:tc>
                  <a:txBody>
                    <a:bodyPr/>
                    <a:lstStyle/>
                    <a:p>
                      <a:pPr algn="ctr">
                        <a:spcAft>
                          <a:spcPts val="0"/>
                        </a:spcAft>
                      </a:pPr>
                      <a:r>
                        <a:rPr lang="en-IN" sz="1400" b="1" dirty="0">
                          <a:effectLst/>
                        </a:rPr>
                        <a:t>TITLE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9447" marR="49447" marT="0" marB="0">
                    <a:solidFill>
                      <a:srgbClr val="FFFF00"/>
                    </a:solidFill>
                  </a:tcPr>
                </a:tc>
                <a:extLst>
                  <a:ext uri="{0D108BD9-81ED-4DB2-BD59-A6C34878D82A}">
                    <a16:rowId xmlns:a16="http://schemas.microsoft.com/office/drawing/2014/main" val="1283660896"/>
                  </a:ext>
                </a:extLst>
              </a:tr>
              <a:tr h="396906">
                <a:tc>
                  <a:txBody>
                    <a:bodyPr/>
                    <a:lstStyle/>
                    <a:p>
                      <a:pPr algn="l">
                        <a:spcAft>
                          <a:spcPts val="0"/>
                        </a:spcAft>
                      </a:pPr>
                      <a:r>
                        <a:rPr lang="en-US" sz="1200" dirty="0">
                          <a:effectLst/>
                          <a:latin typeface="+mj-lt"/>
                          <a:ea typeface="Calibri" panose="020F0502020204030204" pitchFamily="34" charset="0"/>
                          <a:cs typeface="Times New Roman" panose="02020603050405020304" pitchFamily="18" charset="0"/>
                        </a:rPr>
                        <a:t>Seminar on R &amp; D Awareness and Capacity building towards Research Ethics, Funding sources and global best practices – Faculty and Students on 14.11.2025</a:t>
                      </a:r>
                      <a:endParaRPr lang="en-IN" sz="1200" dirty="0">
                        <a:effectLst/>
                        <a:latin typeface="+mj-lt"/>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4123747738"/>
                  </a:ext>
                </a:extLst>
              </a:tr>
              <a:tr h="396906">
                <a:tc>
                  <a:txBody>
                    <a:bodyPr/>
                    <a:lstStyle/>
                    <a:p>
                      <a:pPr algn="l">
                        <a:spcAft>
                          <a:spcPts val="0"/>
                        </a:spcAft>
                      </a:pPr>
                      <a:r>
                        <a:rPr lang="en-US" sz="1200" dirty="0">
                          <a:effectLst/>
                          <a:latin typeface="+mj-lt"/>
                          <a:ea typeface="Calibri" panose="020F0502020204030204" pitchFamily="34" charset="0"/>
                          <a:cs typeface="Times New Roman" panose="02020603050405020304" pitchFamily="18" charset="0"/>
                        </a:rPr>
                        <a:t>Short Term Training Program (STTP) on “Research Challenges in Advanced Power Converters for Industrial Electronics Applications” from 12.11.2025 to 13.11.2025</a:t>
                      </a:r>
                      <a:endParaRPr lang="en-IN" sz="1200" dirty="0">
                        <a:effectLst/>
                        <a:latin typeface="+mj-lt"/>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1293374518"/>
                  </a:ext>
                </a:extLst>
              </a:tr>
              <a:tr h="198453">
                <a:tc>
                  <a:txBody>
                    <a:bodyPr/>
                    <a:lstStyle/>
                    <a:p>
                      <a:pPr algn="l">
                        <a:spcAft>
                          <a:spcPts val="0"/>
                        </a:spcAft>
                      </a:pPr>
                      <a:r>
                        <a:rPr lang="en-US" sz="1200" dirty="0">
                          <a:effectLst/>
                          <a:latin typeface="+mj-lt"/>
                          <a:ea typeface="Calibri" panose="020F0502020204030204" pitchFamily="34" charset="0"/>
                          <a:cs typeface="Times New Roman" panose="02020603050405020304" pitchFamily="18" charset="0"/>
                        </a:rPr>
                        <a:t>Expert Talk on Innovation in Research Publications on 28.10.2025</a:t>
                      </a:r>
                      <a:endParaRPr lang="en-IN" sz="1200" dirty="0">
                        <a:effectLst/>
                        <a:latin typeface="+mj-lt"/>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4140945627"/>
                  </a:ext>
                </a:extLst>
              </a:tr>
              <a:tr h="373257">
                <a:tc>
                  <a:txBody>
                    <a:bodyPr/>
                    <a:lstStyle/>
                    <a:p>
                      <a:pPr algn="l">
                        <a:spcAft>
                          <a:spcPts val="0"/>
                        </a:spcAft>
                      </a:pPr>
                      <a:r>
                        <a:rPr lang="en-US" sz="1200" dirty="0">
                          <a:effectLst/>
                          <a:latin typeface="+mj-lt"/>
                          <a:ea typeface="Calibri" panose="020F0502020204030204" pitchFamily="34" charset="0"/>
                          <a:cs typeface="Times New Roman" panose="02020603050405020304" pitchFamily="18" charset="0"/>
                        </a:rPr>
                        <a:t>Training on Turnitin: How to View and interpret Similarity on 27.10.2025</a:t>
                      </a:r>
                      <a:endParaRPr lang="en-IN" sz="1200" dirty="0">
                        <a:effectLst/>
                        <a:latin typeface="+mj-lt"/>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045297358"/>
                  </a:ext>
                </a:extLst>
              </a:tr>
              <a:tr h="198453">
                <a:tc>
                  <a:txBody>
                    <a:bodyPr/>
                    <a:lstStyle/>
                    <a:p>
                      <a:pPr algn="l">
                        <a:spcAft>
                          <a:spcPts val="0"/>
                        </a:spcAft>
                      </a:pPr>
                      <a:r>
                        <a:rPr lang="en-US" sz="1200" dirty="0">
                          <a:effectLst/>
                          <a:latin typeface="+mj-lt"/>
                          <a:ea typeface="Calibri" panose="020F0502020204030204" pitchFamily="34" charset="0"/>
                          <a:cs typeface="Times New Roman" panose="02020603050405020304" pitchFamily="18" charset="0"/>
                        </a:rPr>
                        <a:t>Building Bridges to Publication: A Workshop on Submitting to Transactions on 27.09.2025</a:t>
                      </a:r>
                      <a:endParaRPr lang="en-IN" sz="1200" dirty="0">
                        <a:effectLst/>
                        <a:latin typeface="+mj-lt"/>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2305233285"/>
                  </a:ext>
                </a:extLst>
              </a:tr>
              <a:tr h="373257">
                <a:tc>
                  <a:txBody>
                    <a:bodyPr/>
                    <a:lstStyle/>
                    <a:p>
                      <a:pPr algn="l">
                        <a:spcAft>
                          <a:spcPts val="0"/>
                        </a:spcAft>
                      </a:pPr>
                      <a:r>
                        <a:rPr lang="en-US" sz="1200" dirty="0">
                          <a:effectLst/>
                          <a:latin typeface="+mj-lt"/>
                          <a:ea typeface="Calibri" panose="020F0502020204030204" pitchFamily="34" charset="0"/>
                          <a:cs typeface="Times New Roman" panose="02020603050405020304" pitchFamily="18" charset="0"/>
                        </a:rPr>
                        <a:t>One Day Workshop Role and Importance IPR in the Present scenario on 13.08.2025</a:t>
                      </a:r>
                      <a:endParaRPr lang="en-IN" sz="1200" dirty="0">
                        <a:effectLst/>
                        <a:latin typeface="+mj-lt"/>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202981323"/>
                  </a:ext>
                </a:extLst>
              </a:tr>
              <a:tr h="439968">
                <a:tc>
                  <a:txBody>
                    <a:bodyPr/>
                    <a:lstStyle/>
                    <a:p>
                      <a:pPr algn="l">
                        <a:spcAft>
                          <a:spcPts val="0"/>
                        </a:spcAft>
                      </a:pPr>
                      <a:r>
                        <a:rPr lang="en-US" sz="1200" dirty="0">
                          <a:effectLst/>
                          <a:latin typeface="+mj-lt"/>
                          <a:ea typeface="Calibri" panose="020F0502020204030204" pitchFamily="34" charset="0"/>
                          <a:cs typeface="Times New Roman" panose="02020603050405020304" pitchFamily="18" charset="0"/>
                        </a:rPr>
                        <a:t>Empowering Innovators Through Patent Drafting Skills on 28.08.2025</a:t>
                      </a:r>
                      <a:endParaRPr lang="en-IN" sz="1200" dirty="0">
                        <a:effectLst/>
                        <a:latin typeface="+mj-lt"/>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409036790"/>
                  </a:ext>
                </a:extLst>
              </a:tr>
              <a:tr h="439968">
                <a:tc>
                  <a:txBody>
                    <a:bodyPr/>
                    <a:lstStyle/>
                    <a:p>
                      <a:pPr algn="l">
                        <a:spcAft>
                          <a:spcPts val="0"/>
                        </a:spcAft>
                      </a:pPr>
                      <a:r>
                        <a:rPr lang="en-US" sz="1200" dirty="0">
                          <a:effectLst/>
                          <a:latin typeface="+mj-lt"/>
                          <a:ea typeface="Calibri" panose="020F0502020204030204" pitchFamily="34" charset="0"/>
                          <a:cs typeface="Times New Roman" panose="02020603050405020304" pitchFamily="18" charset="0"/>
                        </a:rPr>
                        <a:t>Expert Talk on “Introduction to IPR &amp; Design Thinking on 28.10.2025</a:t>
                      </a:r>
                      <a:endParaRPr lang="en-IN" sz="1200" dirty="0">
                        <a:effectLst/>
                        <a:latin typeface="+mj-lt"/>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3866826774"/>
                  </a:ext>
                </a:extLst>
              </a:tr>
              <a:tr h="439968">
                <a:tc>
                  <a:txBody>
                    <a:bodyPr/>
                    <a:lstStyle/>
                    <a:p>
                      <a:pPr algn="l">
                        <a:spcAft>
                          <a:spcPts val="0"/>
                        </a:spcAft>
                      </a:pPr>
                      <a:r>
                        <a:rPr lang="en-US" sz="1200" dirty="0">
                          <a:effectLst/>
                          <a:latin typeface="+mj-lt"/>
                          <a:ea typeface="Calibri" panose="020F0502020204030204" pitchFamily="34" charset="0"/>
                          <a:cs typeface="Times New Roman" panose="02020603050405020304" pitchFamily="18" charset="0"/>
                        </a:rPr>
                        <a:t>Expert Talk on “Ideas, Innovation and Patents on 31.10.2025</a:t>
                      </a:r>
                      <a:endParaRPr lang="en-IN" sz="1200" dirty="0">
                        <a:effectLst/>
                        <a:latin typeface="+mj-lt"/>
                        <a:ea typeface="Calibri" panose="020F0502020204030204" pitchFamily="34" charset="0"/>
                        <a:cs typeface="Times New Roman" panose="02020603050405020304" pitchFamily="18" charset="0"/>
                      </a:endParaRPr>
                    </a:p>
                  </a:txBody>
                  <a:tcPr marL="49447" marR="49447" marT="0" marB="0" anchor="ctr"/>
                </a:tc>
                <a:extLst>
                  <a:ext uri="{0D108BD9-81ED-4DB2-BD59-A6C34878D82A}">
                    <a16:rowId xmlns:a16="http://schemas.microsoft.com/office/drawing/2014/main" val="700714915"/>
                  </a:ext>
                </a:extLst>
              </a:tr>
              <a:tr h="313012">
                <a:tc>
                  <a:txBody>
                    <a:bodyPr/>
                    <a:lstStyle/>
                    <a:p>
                      <a:pPr fontAlgn="t">
                        <a:buNone/>
                      </a:pPr>
                      <a:r>
                        <a:rPr lang="en-US" sz="1200" dirty="0">
                          <a:effectLst/>
                          <a:latin typeface="+mj-lt"/>
                        </a:rPr>
                        <a:t>Seminar on Intellectual Property Rights on 6.11.2025</a:t>
                      </a:r>
                    </a:p>
                  </a:txBody>
                  <a:tcPr marL="69850" marT="63500" marB="63500"/>
                </a:tc>
                <a:extLst>
                  <a:ext uri="{0D108BD9-81ED-4DB2-BD59-A6C34878D82A}">
                    <a16:rowId xmlns:a16="http://schemas.microsoft.com/office/drawing/2014/main" val="3173072740"/>
                  </a:ext>
                </a:extLst>
              </a:tr>
              <a:tr h="348532">
                <a:tc>
                  <a:txBody>
                    <a:bodyPr/>
                    <a:lstStyle/>
                    <a:p>
                      <a:pPr fontAlgn="t">
                        <a:buNone/>
                      </a:pPr>
                      <a:r>
                        <a:rPr lang="en-US" sz="1200" dirty="0">
                          <a:effectLst/>
                          <a:latin typeface="+mj-lt"/>
                        </a:rPr>
                        <a:t>IPR and Significance of Technology Transfer from 26.11.2025 to 27.11.2025</a:t>
                      </a:r>
                    </a:p>
                  </a:txBody>
                  <a:tcPr marL="69850" marT="63500" marB="63500"/>
                </a:tc>
                <a:extLst>
                  <a:ext uri="{0D108BD9-81ED-4DB2-BD59-A6C34878D82A}">
                    <a16:rowId xmlns:a16="http://schemas.microsoft.com/office/drawing/2014/main" val="533610245"/>
                  </a:ext>
                </a:extLst>
              </a:tr>
            </a:tbl>
          </a:graphicData>
        </a:graphic>
      </p:graphicFrame>
      <p:pic>
        <p:nvPicPr>
          <p:cNvPr id="7" name="Picture 6">
            <a:extLst>
              <a:ext uri="{FF2B5EF4-FFF2-40B4-BE49-F238E27FC236}">
                <a16:creationId xmlns:a16="http://schemas.microsoft.com/office/drawing/2014/main" id="{1B923ECD-575C-ED38-6DD5-D771FB4CF325}"/>
              </a:ext>
            </a:extLst>
          </p:cNvPr>
          <p:cNvPicPr>
            <a:picLocks noChangeAspect="1"/>
          </p:cNvPicPr>
          <p:nvPr/>
        </p:nvPicPr>
        <p:blipFill>
          <a:blip r:embed="rId3"/>
          <a:stretch>
            <a:fillRect/>
          </a:stretch>
        </p:blipFill>
        <p:spPr>
          <a:xfrm>
            <a:off x="6949436" y="928689"/>
            <a:ext cx="2136888" cy="1330018"/>
          </a:xfrm>
          <a:prstGeom prst="rect">
            <a:avLst/>
          </a:prstGeom>
        </p:spPr>
      </p:pic>
      <p:pic>
        <p:nvPicPr>
          <p:cNvPr id="12" name="Picture 11">
            <a:extLst>
              <a:ext uri="{FF2B5EF4-FFF2-40B4-BE49-F238E27FC236}">
                <a16:creationId xmlns:a16="http://schemas.microsoft.com/office/drawing/2014/main" id="{88403C15-5DC9-17C0-D16C-C86BC1B2E574}"/>
              </a:ext>
            </a:extLst>
          </p:cNvPr>
          <p:cNvPicPr>
            <a:picLocks noChangeAspect="1"/>
          </p:cNvPicPr>
          <p:nvPr/>
        </p:nvPicPr>
        <p:blipFill>
          <a:blip r:embed="rId4"/>
          <a:stretch>
            <a:fillRect/>
          </a:stretch>
        </p:blipFill>
        <p:spPr>
          <a:xfrm>
            <a:off x="9086324" y="944109"/>
            <a:ext cx="2910180" cy="1287027"/>
          </a:xfrm>
          <a:prstGeom prst="rect">
            <a:avLst/>
          </a:prstGeom>
        </p:spPr>
      </p:pic>
      <p:pic>
        <p:nvPicPr>
          <p:cNvPr id="14" name="Picture 13">
            <a:extLst>
              <a:ext uri="{FF2B5EF4-FFF2-40B4-BE49-F238E27FC236}">
                <a16:creationId xmlns:a16="http://schemas.microsoft.com/office/drawing/2014/main" id="{21538C77-7BC9-C021-206E-D934740B7514}"/>
              </a:ext>
            </a:extLst>
          </p:cNvPr>
          <p:cNvPicPr>
            <a:picLocks noChangeAspect="1"/>
          </p:cNvPicPr>
          <p:nvPr/>
        </p:nvPicPr>
        <p:blipFill>
          <a:blip r:embed="rId5"/>
          <a:stretch>
            <a:fillRect/>
          </a:stretch>
        </p:blipFill>
        <p:spPr>
          <a:xfrm>
            <a:off x="6949440" y="2231136"/>
            <a:ext cx="2136888" cy="1389888"/>
          </a:xfrm>
          <a:prstGeom prst="rect">
            <a:avLst/>
          </a:prstGeom>
        </p:spPr>
      </p:pic>
      <p:pic>
        <p:nvPicPr>
          <p:cNvPr id="16" name="Picture 15">
            <a:extLst>
              <a:ext uri="{FF2B5EF4-FFF2-40B4-BE49-F238E27FC236}">
                <a16:creationId xmlns:a16="http://schemas.microsoft.com/office/drawing/2014/main" id="{66406C3F-B04E-D22C-FC2A-42A68E9DF42D}"/>
              </a:ext>
            </a:extLst>
          </p:cNvPr>
          <p:cNvPicPr>
            <a:picLocks noChangeAspect="1"/>
          </p:cNvPicPr>
          <p:nvPr/>
        </p:nvPicPr>
        <p:blipFill>
          <a:blip r:embed="rId6"/>
          <a:stretch>
            <a:fillRect/>
          </a:stretch>
        </p:blipFill>
        <p:spPr>
          <a:xfrm>
            <a:off x="9086324" y="2231136"/>
            <a:ext cx="2910180" cy="1432879"/>
          </a:xfrm>
          <a:prstGeom prst="rect">
            <a:avLst/>
          </a:prstGeom>
        </p:spPr>
      </p:pic>
      <p:pic>
        <p:nvPicPr>
          <p:cNvPr id="26" name="Picture 25">
            <a:extLst>
              <a:ext uri="{FF2B5EF4-FFF2-40B4-BE49-F238E27FC236}">
                <a16:creationId xmlns:a16="http://schemas.microsoft.com/office/drawing/2014/main" id="{4731EAE8-476C-BE39-DA6B-A6F79591A59E}"/>
              </a:ext>
            </a:extLst>
          </p:cNvPr>
          <p:cNvPicPr>
            <a:picLocks noChangeAspect="1"/>
          </p:cNvPicPr>
          <p:nvPr/>
        </p:nvPicPr>
        <p:blipFill>
          <a:blip r:embed="rId7"/>
          <a:stretch>
            <a:fillRect/>
          </a:stretch>
        </p:blipFill>
        <p:spPr>
          <a:xfrm>
            <a:off x="6949440" y="3636445"/>
            <a:ext cx="2136888" cy="1314597"/>
          </a:xfrm>
          <a:prstGeom prst="rect">
            <a:avLst/>
          </a:prstGeom>
        </p:spPr>
      </p:pic>
      <p:pic>
        <p:nvPicPr>
          <p:cNvPr id="28" name="Picture 27">
            <a:extLst>
              <a:ext uri="{FF2B5EF4-FFF2-40B4-BE49-F238E27FC236}">
                <a16:creationId xmlns:a16="http://schemas.microsoft.com/office/drawing/2014/main" id="{7090F570-C818-22BB-1AB9-A34D3C00A98B}"/>
              </a:ext>
            </a:extLst>
          </p:cNvPr>
          <p:cNvPicPr>
            <a:picLocks noChangeAspect="1"/>
          </p:cNvPicPr>
          <p:nvPr/>
        </p:nvPicPr>
        <p:blipFill>
          <a:blip r:embed="rId8"/>
          <a:stretch>
            <a:fillRect/>
          </a:stretch>
        </p:blipFill>
        <p:spPr>
          <a:xfrm>
            <a:off x="9086324" y="3664015"/>
            <a:ext cx="2910180" cy="1325500"/>
          </a:xfrm>
          <a:prstGeom prst="rect">
            <a:avLst/>
          </a:prstGeom>
        </p:spPr>
      </p:pic>
      <p:pic>
        <p:nvPicPr>
          <p:cNvPr id="30" name="Picture 29">
            <a:extLst>
              <a:ext uri="{FF2B5EF4-FFF2-40B4-BE49-F238E27FC236}">
                <a16:creationId xmlns:a16="http://schemas.microsoft.com/office/drawing/2014/main" id="{7446F4DC-69FA-B2B0-C706-CD56871D85E6}"/>
              </a:ext>
            </a:extLst>
          </p:cNvPr>
          <p:cNvPicPr>
            <a:picLocks noChangeAspect="1"/>
          </p:cNvPicPr>
          <p:nvPr/>
        </p:nvPicPr>
        <p:blipFill>
          <a:blip r:embed="rId9"/>
          <a:stretch>
            <a:fillRect/>
          </a:stretch>
        </p:blipFill>
        <p:spPr>
          <a:xfrm>
            <a:off x="9086983" y="4951042"/>
            <a:ext cx="2910180" cy="1520297"/>
          </a:xfrm>
          <a:prstGeom prst="rect">
            <a:avLst/>
          </a:prstGeom>
        </p:spPr>
      </p:pic>
      <p:pic>
        <p:nvPicPr>
          <p:cNvPr id="32" name="Picture 31">
            <a:extLst>
              <a:ext uri="{FF2B5EF4-FFF2-40B4-BE49-F238E27FC236}">
                <a16:creationId xmlns:a16="http://schemas.microsoft.com/office/drawing/2014/main" id="{CD20F8AE-227C-75F9-9136-1FE33812DF6B}"/>
              </a:ext>
            </a:extLst>
          </p:cNvPr>
          <p:cNvPicPr>
            <a:picLocks noChangeAspect="1"/>
          </p:cNvPicPr>
          <p:nvPr/>
        </p:nvPicPr>
        <p:blipFill>
          <a:blip r:embed="rId10"/>
          <a:stretch>
            <a:fillRect/>
          </a:stretch>
        </p:blipFill>
        <p:spPr>
          <a:xfrm>
            <a:off x="6949439" y="4966462"/>
            <a:ext cx="2136885" cy="1504877"/>
          </a:xfrm>
          <a:prstGeom prst="rect">
            <a:avLst/>
          </a:prstGeom>
        </p:spPr>
      </p:pic>
      <p:sp>
        <p:nvSpPr>
          <p:cNvPr id="2" name="Rectangle 1">
            <a:extLst>
              <a:ext uri="{FF2B5EF4-FFF2-40B4-BE49-F238E27FC236}">
                <a16:creationId xmlns:a16="http://schemas.microsoft.com/office/drawing/2014/main" id="{B1B172E0-BEA6-857C-C112-B317E02E61E6}"/>
              </a:ext>
            </a:extLst>
          </p:cNvPr>
          <p:cNvSpPr/>
          <p:nvPr/>
        </p:nvSpPr>
        <p:spPr>
          <a:xfrm>
            <a:off x="3247785" y="184565"/>
            <a:ext cx="5362815" cy="400110"/>
          </a:xfrm>
          <a:prstGeom prst="rect">
            <a:avLst/>
          </a:prstGeom>
        </p:spPr>
        <p:txBody>
          <a:bodyPr wrap="none">
            <a:spAutoFit/>
          </a:bodyPr>
          <a:lstStyle/>
          <a:p>
            <a:r>
              <a:rPr lang="en-IN" sz="2000" b="1" dirty="0">
                <a:solidFill>
                  <a:srgbClr val="002060"/>
                </a:solidFill>
                <a:latin typeface="Poppins"/>
              </a:rPr>
              <a:t>Research Awareness Activities Conducted</a:t>
            </a:r>
            <a:endParaRPr lang="en-IN" sz="2000" b="1" i="0" dirty="0">
              <a:solidFill>
                <a:srgbClr val="002060"/>
              </a:solidFill>
              <a:effectLst/>
              <a:latin typeface="Poppins"/>
            </a:endParaRPr>
          </a:p>
        </p:txBody>
      </p:sp>
      <p:pic>
        <p:nvPicPr>
          <p:cNvPr id="6" name="Picture 5">
            <a:extLst>
              <a:ext uri="{FF2B5EF4-FFF2-40B4-BE49-F238E27FC236}">
                <a16:creationId xmlns:a16="http://schemas.microsoft.com/office/drawing/2014/main" id="{206F380E-D42A-8C4D-4EDD-61F0AE4A84E9}"/>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 y="42411"/>
            <a:ext cx="2039112" cy="539480"/>
          </a:xfrm>
          <a:prstGeom prst="rect">
            <a:avLst/>
          </a:prstGeom>
          <a:noFill/>
          <a:ln>
            <a:noFill/>
          </a:ln>
        </p:spPr>
      </p:pic>
    </p:spTree>
    <p:extLst>
      <p:ext uri="{BB962C8B-B14F-4D97-AF65-F5344CB8AC3E}">
        <p14:creationId xmlns:p14="http://schemas.microsoft.com/office/powerpoint/2010/main" val="3890776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C3AA7-A555-5C09-2224-64798773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76201"/>
            <a:ext cx="1171575" cy="1016948"/>
          </a:xfrm>
          <a:prstGeom prst="rect">
            <a:avLst/>
          </a:prstGeom>
        </p:spPr>
      </p:pic>
      <p:cxnSp>
        <p:nvCxnSpPr>
          <p:cNvPr id="5" name="Straight Connector 4">
            <a:extLst>
              <a:ext uri="{FF2B5EF4-FFF2-40B4-BE49-F238E27FC236}">
                <a16:creationId xmlns:a16="http://schemas.microsoft.com/office/drawing/2014/main" id="{21008054-8A7D-54F5-FE8C-A2DE9D26C7AF}"/>
              </a:ext>
            </a:extLst>
          </p:cNvPr>
          <p:cNvCxnSpPr/>
          <p:nvPr/>
        </p:nvCxnSpPr>
        <p:spPr>
          <a:xfrm>
            <a:off x="1632585" y="928688"/>
            <a:ext cx="10267950" cy="0"/>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sp>
        <p:nvSpPr>
          <p:cNvPr id="9" name="Date Placeholder 8">
            <a:extLst>
              <a:ext uri="{FF2B5EF4-FFF2-40B4-BE49-F238E27FC236}">
                <a16:creationId xmlns:a16="http://schemas.microsoft.com/office/drawing/2014/main" id="{DCBDFC76-A625-C1B9-DA19-811B861D30FF}"/>
              </a:ext>
            </a:extLst>
          </p:cNvPr>
          <p:cNvSpPr>
            <a:spLocks noGrp="1"/>
          </p:cNvSpPr>
          <p:nvPr>
            <p:ph type="dt" sz="half" idx="10"/>
          </p:nvPr>
        </p:nvSpPr>
        <p:spPr>
          <a:xfrm>
            <a:off x="838200" y="6356350"/>
            <a:ext cx="2743200" cy="365125"/>
          </a:xfrm>
        </p:spPr>
        <p:txBody>
          <a:bodyPr/>
          <a:lstStyle/>
          <a:p>
            <a:fld id="{67030222-9D03-4178-B733-1BB6063A54DE}" type="datetime1">
              <a:rPr lang="en-IN" smtClean="0"/>
              <a:pPr/>
              <a:t>13-01-2026</a:t>
            </a:fld>
            <a:endParaRPr lang="en-IN"/>
          </a:p>
        </p:txBody>
      </p:sp>
      <p:sp>
        <p:nvSpPr>
          <p:cNvPr id="10" name="Footer Placeholder 9">
            <a:extLst>
              <a:ext uri="{FF2B5EF4-FFF2-40B4-BE49-F238E27FC236}">
                <a16:creationId xmlns:a16="http://schemas.microsoft.com/office/drawing/2014/main" id="{42C898DD-8AE1-77E2-B657-D2003D75105C}"/>
              </a:ext>
            </a:extLst>
          </p:cNvPr>
          <p:cNvSpPr>
            <a:spLocks noGrp="1"/>
          </p:cNvSpPr>
          <p:nvPr>
            <p:ph type="ftr" sz="quarter" idx="11"/>
          </p:nvPr>
        </p:nvSpPr>
        <p:spPr>
          <a:xfrm>
            <a:off x="4038600" y="6356350"/>
            <a:ext cx="4114800" cy="365125"/>
          </a:xfrm>
        </p:spPr>
        <p:txBody>
          <a:bodyPr/>
          <a:lstStyle/>
          <a:p>
            <a:r>
              <a:rPr lang="en-US"/>
              <a:t>New Horizon College of Engineering</a:t>
            </a:r>
            <a:endParaRPr lang="en-IN"/>
          </a:p>
        </p:txBody>
      </p:sp>
      <p:sp>
        <p:nvSpPr>
          <p:cNvPr id="11" name="Slide Number Placeholder 10">
            <a:extLst>
              <a:ext uri="{FF2B5EF4-FFF2-40B4-BE49-F238E27FC236}">
                <a16:creationId xmlns:a16="http://schemas.microsoft.com/office/drawing/2014/main" id="{2F8C7E17-B1D8-9AA6-5752-2ECFF0ED47B7}"/>
              </a:ext>
            </a:extLst>
          </p:cNvPr>
          <p:cNvSpPr>
            <a:spLocks noGrp="1"/>
          </p:cNvSpPr>
          <p:nvPr>
            <p:ph type="sldNum" sz="quarter" idx="12"/>
          </p:nvPr>
        </p:nvSpPr>
        <p:spPr>
          <a:xfrm>
            <a:off x="8610600" y="6356350"/>
            <a:ext cx="2743200" cy="365125"/>
          </a:xfrm>
        </p:spPr>
        <p:txBody>
          <a:bodyPr/>
          <a:lstStyle/>
          <a:p>
            <a:fld id="{E3940A5A-3FEF-4FC1-9F0A-D77A2A74FA35}" type="slidenum">
              <a:rPr lang="en-IN" smtClean="0"/>
              <a:pPr/>
              <a:t>18</a:t>
            </a:fld>
            <a:endParaRPr lang="en-IN"/>
          </a:p>
        </p:txBody>
      </p:sp>
      <p:sp>
        <p:nvSpPr>
          <p:cNvPr id="23" name="TextBox 22">
            <a:extLst>
              <a:ext uri="{FF2B5EF4-FFF2-40B4-BE49-F238E27FC236}">
                <a16:creationId xmlns:a16="http://schemas.microsoft.com/office/drawing/2014/main" id="{3A4D659C-1460-7408-73BC-F49043AF9848}"/>
              </a:ext>
            </a:extLst>
          </p:cNvPr>
          <p:cNvSpPr txBox="1"/>
          <p:nvPr/>
        </p:nvSpPr>
        <p:spPr>
          <a:xfrm>
            <a:off x="1356741" y="427125"/>
            <a:ext cx="9175626" cy="400110"/>
          </a:xfrm>
          <a:prstGeom prst="rect">
            <a:avLst/>
          </a:prstGeom>
          <a:noFill/>
        </p:spPr>
        <p:txBody>
          <a:bodyPr wrap="square" rtlCol="0">
            <a:spAutoFit/>
          </a:bodyPr>
          <a:lstStyle/>
          <a:p>
            <a:pPr algn="ctr"/>
            <a:r>
              <a:rPr lang="en-US" sz="2000" b="1" dirty="0">
                <a:solidFill>
                  <a:srgbClr val="002060"/>
                </a:solidFill>
                <a:latin typeface="Book Antiqua" panose="02040602050305030304" pitchFamily="18" charset="0"/>
              </a:rPr>
              <a:t>Research Excellence Awards 2024</a:t>
            </a:r>
          </a:p>
        </p:txBody>
      </p:sp>
      <p:pic>
        <p:nvPicPr>
          <p:cNvPr id="2" name="Picture 1">
            <a:extLst>
              <a:ext uri="{FF2B5EF4-FFF2-40B4-BE49-F238E27FC236}">
                <a16:creationId xmlns:a16="http://schemas.microsoft.com/office/drawing/2014/main" id="{EDBFD1F3-B419-3B71-91DE-4A712EE7FC3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8" y="1346685"/>
            <a:ext cx="2828925" cy="1885950"/>
          </a:xfrm>
          <a:prstGeom prst="rect">
            <a:avLst/>
          </a:prstGeom>
          <a:noFill/>
          <a:ln>
            <a:noFill/>
          </a:ln>
        </p:spPr>
      </p:pic>
      <p:sp>
        <p:nvSpPr>
          <p:cNvPr id="19" name="TextBox 18">
            <a:extLst>
              <a:ext uri="{FF2B5EF4-FFF2-40B4-BE49-F238E27FC236}">
                <a16:creationId xmlns:a16="http://schemas.microsoft.com/office/drawing/2014/main" id="{16CA99BA-1A11-77C8-BC58-D227665CF11A}"/>
              </a:ext>
            </a:extLst>
          </p:cNvPr>
          <p:cNvSpPr txBox="1"/>
          <p:nvPr/>
        </p:nvSpPr>
        <p:spPr>
          <a:xfrm>
            <a:off x="305752" y="3232635"/>
            <a:ext cx="3207258" cy="291298"/>
          </a:xfrm>
          <a:prstGeom prst="rect">
            <a:avLst/>
          </a:prstGeom>
          <a:noFill/>
        </p:spPr>
        <p:txBody>
          <a:bodyPr wrap="square">
            <a:spAutoFit/>
          </a:bodyPr>
          <a:lstStyle/>
          <a:p>
            <a:pPr algn="ctr">
              <a:lnSpc>
                <a:spcPct val="115000"/>
              </a:lnSpc>
              <a:spcAft>
                <a:spcPts val="800"/>
              </a:spcAft>
              <a:buNone/>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Highest Quality Publication Award</a:t>
            </a:r>
            <a:endParaRPr lang="en-IN" sz="1100" dirty="0"/>
          </a:p>
        </p:txBody>
      </p:sp>
      <p:pic>
        <p:nvPicPr>
          <p:cNvPr id="20" name="Picture 19">
            <a:extLst>
              <a:ext uri="{FF2B5EF4-FFF2-40B4-BE49-F238E27FC236}">
                <a16:creationId xmlns:a16="http://schemas.microsoft.com/office/drawing/2014/main" id="{3726E2A0-49A2-479A-F8FC-A966BB643F2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7897" y="1309882"/>
            <a:ext cx="3130232" cy="1885950"/>
          </a:xfrm>
          <a:prstGeom prst="rect">
            <a:avLst/>
          </a:prstGeom>
          <a:noFill/>
          <a:ln>
            <a:noFill/>
          </a:ln>
        </p:spPr>
      </p:pic>
      <p:sp>
        <p:nvSpPr>
          <p:cNvPr id="21" name="TextBox 20">
            <a:extLst>
              <a:ext uri="{FF2B5EF4-FFF2-40B4-BE49-F238E27FC236}">
                <a16:creationId xmlns:a16="http://schemas.microsoft.com/office/drawing/2014/main" id="{2DD860E9-3E94-9E5D-2492-F3001E593B33}"/>
              </a:ext>
            </a:extLst>
          </p:cNvPr>
          <p:cNvSpPr txBox="1"/>
          <p:nvPr/>
        </p:nvSpPr>
        <p:spPr>
          <a:xfrm>
            <a:off x="4247896" y="3205572"/>
            <a:ext cx="3207258" cy="291298"/>
          </a:xfrm>
          <a:prstGeom prst="rect">
            <a:avLst/>
          </a:prstGeom>
          <a:noFill/>
        </p:spPr>
        <p:txBody>
          <a:bodyPr wrap="square">
            <a:spAutoFit/>
          </a:bodyPr>
          <a:lstStyle/>
          <a:p>
            <a:pPr algn="ctr">
              <a:lnSpc>
                <a:spcPct val="115000"/>
              </a:lnSpc>
              <a:spcAft>
                <a:spcPts val="800"/>
              </a:spcAft>
              <a:buNone/>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Highest h-Index Award</a:t>
            </a:r>
            <a:endParaRPr lang="en-IN" sz="1100" dirty="0"/>
          </a:p>
        </p:txBody>
      </p:sp>
      <p:pic>
        <p:nvPicPr>
          <p:cNvPr id="22" name="Picture 21">
            <a:extLst>
              <a:ext uri="{FF2B5EF4-FFF2-40B4-BE49-F238E27FC236}">
                <a16:creationId xmlns:a16="http://schemas.microsoft.com/office/drawing/2014/main" id="{880ACE66-1777-44A0-00DC-53B8DBD88B1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0171" y="1283336"/>
            <a:ext cx="2930652" cy="1816479"/>
          </a:xfrm>
          <a:prstGeom prst="rect">
            <a:avLst/>
          </a:prstGeom>
          <a:noFill/>
          <a:ln>
            <a:noFill/>
          </a:ln>
        </p:spPr>
      </p:pic>
      <p:sp>
        <p:nvSpPr>
          <p:cNvPr id="24" name="TextBox 23">
            <a:extLst>
              <a:ext uri="{FF2B5EF4-FFF2-40B4-BE49-F238E27FC236}">
                <a16:creationId xmlns:a16="http://schemas.microsoft.com/office/drawing/2014/main" id="{6B88E149-26F6-FFD5-1EC1-AB6CE0A2A893}"/>
              </a:ext>
            </a:extLst>
          </p:cNvPr>
          <p:cNvSpPr txBox="1"/>
          <p:nvPr/>
        </p:nvSpPr>
        <p:spPr>
          <a:xfrm>
            <a:off x="8113015" y="3169286"/>
            <a:ext cx="3207258" cy="291298"/>
          </a:xfrm>
          <a:prstGeom prst="rect">
            <a:avLst/>
          </a:prstGeom>
          <a:noFill/>
        </p:spPr>
        <p:txBody>
          <a:bodyPr wrap="square">
            <a:spAutoFit/>
          </a:bodyPr>
          <a:lstStyle/>
          <a:p>
            <a:pPr algn="ctr">
              <a:lnSpc>
                <a:spcPct val="115000"/>
              </a:lnSpc>
              <a:spcAft>
                <a:spcPts val="800"/>
              </a:spcAft>
              <a:buNone/>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Highest Patent Published Award</a:t>
            </a:r>
            <a:endParaRPr lang="en-IN" sz="1100" dirty="0"/>
          </a:p>
        </p:txBody>
      </p:sp>
      <p:pic>
        <p:nvPicPr>
          <p:cNvPr id="25" name="Picture 24">
            <a:extLst>
              <a:ext uri="{FF2B5EF4-FFF2-40B4-BE49-F238E27FC236}">
                <a16:creationId xmlns:a16="http://schemas.microsoft.com/office/drawing/2014/main" id="{D65E8260-F62F-C749-8F15-77E91EEDE97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6061" y="3890562"/>
            <a:ext cx="3054350" cy="2035810"/>
          </a:xfrm>
          <a:prstGeom prst="rect">
            <a:avLst/>
          </a:prstGeom>
          <a:noFill/>
          <a:ln>
            <a:noFill/>
          </a:ln>
        </p:spPr>
      </p:pic>
      <p:sp>
        <p:nvSpPr>
          <p:cNvPr id="29" name="TextBox 28">
            <a:extLst>
              <a:ext uri="{FF2B5EF4-FFF2-40B4-BE49-F238E27FC236}">
                <a16:creationId xmlns:a16="http://schemas.microsoft.com/office/drawing/2014/main" id="{156335DD-88AA-3F27-F187-F80F598111AD}"/>
              </a:ext>
            </a:extLst>
          </p:cNvPr>
          <p:cNvSpPr txBox="1"/>
          <p:nvPr/>
        </p:nvSpPr>
        <p:spPr>
          <a:xfrm>
            <a:off x="4219607" y="6012902"/>
            <a:ext cx="3207258" cy="291298"/>
          </a:xfrm>
          <a:prstGeom prst="rect">
            <a:avLst/>
          </a:prstGeom>
          <a:noFill/>
        </p:spPr>
        <p:txBody>
          <a:bodyPr wrap="square">
            <a:spAutoFit/>
          </a:bodyPr>
          <a:lstStyle/>
          <a:p>
            <a:pPr algn="ctr">
              <a:lnSpc>
                <a:spcPct val="115000"/>
              </a:lnSpc>
              <a:spcAft>
                <a:spcPts val="800"/>
              </a:spcAft>
              <a:buNone/>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Highest Research Grants Received Award</a:t>
            </a:r>
            <a:endParaRPr lang="en-IN" sz="1100" dirty="0"/>
          </a:p>
        </p:txBody>
      </p:sp>
    </p:spTree>
    <p:extLst>
      <p:ext uri="{BB962C8B-B14F-4D97-AF65-F5344CB8AC3E}">
        <p14:creationId xmlns:p14="http://schemas.microsoft.com/office/powerpoint/2010/main" val="113287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12E3-FFD2-4497-A3DF-1EE8D5226F8C}"/>
              </a:ext>
            </a:extLst>
          </p:cNvPr>
          <p:cNvSpPr>
            <a:spLocks noGrp="1"/>
          </p:cNvSpPr>
          <p:nvPr>
            <p:ph type="title"/>
          </p:nvPr>
        </p:nvSpPr>
        <p:spPr>
          <a:xfrm>
            <a:off x="2039113" y="723641"/>
            <a:ext cx="7754463" cy="664685"/>
          </a:xfrm>
        </p:spPr>
        <p:txBody>
          <a:bodyPr>
            <a:normAutofit fontScale="90000"/>
          </a:bodyP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Importance of R &amp; D</a:t>
            </a:r>
          </a:p>
        </p:txBody>
      </p:sp>
      <p:sp>
        <p:nvSpPr>
          <p:cNvPr id="3" name="Content Placeholder 2">
            <a:extLst>
              <a:ext uri="{FF2B5EF4-FFF2-40B4-BE49-F238E27FC236}">
                <a16:creationId xmlns:a16="http://schemas.microsoft.com/office/drawing/2014/main" id="{47BA1FD2-4C4F-4EBD-B59E-95B213995C57}"/>
              </a:ext>
            </a:extLst>
          </p:cNvPr>
          <p:cNvSpPr>
            <a:spLocks noGrp="1"/>
          </p:cNvSpPr>
          <p:nvPr>
            <p:ph idx="1"/>
          </p:nvPr>
        </p:nvSpPr>
        <p:spPr>
          <a:xfrm>
            <a:off x="571499" y="1627059"/>
            <a:ext cx="11343410" cy="4718323"/>
          </a:xfrm>
          <a:ln w="28575">
            <a:prstDash val="sysDash"/>
          </a:ln>
        </p:spPr>
        <p:style>
          <a:lnRef idx="2">
            <a:schemeClr val="accent1"/>
          </a:lnRef>
          <a:fillRef idx="1">
            <a:schemeClr val="lt1"/>
          </a:fillRef>
          <a:effectRef idx="0">
            <a:schemeClr val="accent1"/>
          </a:effectRef>
          <a:fontRef idx="minor">
            <a:schemeClr val="dk1"/>
          </a:fontRef>
        </p:style>
        <p:txBody>
          <a:bodyPr>
            <a:noAutofit/>
          </a:bodyPr>
          <a:lstStyle/>
          <a:p>
            <a:pPr algn="just"/>
            <a:r>
              <a:rPr lang="en-US" dirty="0"/>
              <a:t>Role of research in an academic institution is significant for its </a:t>
            </a:r>
            <a:r>
              <a:rPr lang="en-US" dirty="0">
                <a:solidFill>
                  <a:srgbClr val="C00000"/>
                </a:solidFill>
              </a:rPr>
              <a:t>sustainability and development</a:t>
            </a:r>
            <a:r>
              <a:rPr lang="en-US" dirty="0"/>
              <a:t>, and it is important to have </a:t>
            </a:r>
            <a:r>
              <a:rPr lang="en-US" dirty="0">
                <a:solidFill>
                  <a:srgbClr val="C00000"/>
                </a:solidFill>
              </a:rPr>
              <a:t>knowledge-driven growth </a:t>
            </a:r>
            <a:r>
              <a:rPr lang="en-US" dirty="0"/>
              <a:t>based on </a:t>
            </a:r>
            <a:r>
              <a:rPr lang="en-US" dirty="0">
                <a:solidFill>
                  <a:srgbClr val="C00000"/>
                </a:solidFill>
              </a:rPr>
              <a:t>innovation.</a:t>
            </a:r>
          </a:p>
          <a:p>
            <a:pPr algn="just"/>
            <a:r>
              <a:rPr lang="en-US" dirty="0"/>
              <a:t>The quality of research work directly translates to the quality of </a:t>
            </a:r>
            <a:r>
              <a:rPr lang="en-US" dirty="0">
                <a:solidFill>
                  <a:srgbClr val="C00000"/>
                </a:solidFill>
              </a:rPr>
              <a:t>teaching and learning </a:t>
            </a:r>
            <a:r>
              <a:rPr lang="en-US" dirty="0"/>
              <a:t>in the classroom, thereby benefiting the students, the society and the country.</a:t>
            </a:r>
          </a:p>
          <a:p>
            <a:pPr algn="just"/>
            <a:r>
              <a:rPr lang="en-US" dirty="0"/>
              <a:t>The promotion of research in a huge and diverse country like India will help the nation evolve as a </a:t>
            </a:r>
            <a:r>
              <a:rPr lang="en-US" dirty="0">
                <a:solidFill>
                  <a:srgbClr val="C00000"/>
                </a:solidFill>
              </a:rPr>
              <a:t>knowledge reservoir</a:t>
            </a:r>
            <a:r>
              <a:rPr lang="en-US" dirty="0"/>
              <a:t> in the international arena.</a:t>
            </a:r>
          </a:p>
          <a:p>
            <a:pPr algn="just"/>
            <a:r>
              <a:rPr lang="en-US" dirty="0"/>
              <a:t>Research plays a significant role in </a:t>
            </a:r>
            <a:r>
              <a:rPr lang="en-US" dirty="0">
                <a:solidFill>
                  <a:srgbClr val="C00000"/>
                </a:solidFill>
              </a:rPr>
              <a:t>accreditations</a:t>
            </a:r>
            <a:r>
              <a:rPr lang="en-US" dirty="0"/>
              <a:t> as well as the </a:t>
            </a:r>
            <a:r>
              <a:rPr lang="en-US" dirty="0">
                <a:solidFill>
                  <a:srgbClr val="C00000"/>
                </a:solidFill>
              </a:rPr>
              <a:t>rankings</a:t>
            </a:r>
            <a:r>
              <a:rPr lang="en-US" dirty="0"/>
              <a:t> of the institution, which ultimately enable us to attract top talent in terms of both students and faculty.</a:t>
            </a:r>
            <a:endParaRPr lang="en-IN" dirty="0"/>
          </a:p>
        </p:txBody>
      </p:sp>
      <p:pic>
        <p:nvPicPr>
          <p:cNvPr id="5" name="Picture 4">
            <a:extLst>
              <a:ext uri="{FF2B5EF4-FFF2-40B4-BE49-F238E27FC236}">
                <a16:creationId xmlns:a16="http://schemas.microsoft.com/office/drawing/2014/main" id="{17E7B317-1F1C-0BE1-8C8E-8D404BBE62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2411"/>
            <a:ext cx="2039112" cy="442498"/>
          </a:xfrm>
          <a:prstGeom prst="rect">
            <a:avLst/>
          </a:prstGeom>
          <a:noFill/>
          <a:ln>
            <a:noFill/>
          </a:ln>
        </p:spPr>
      </p:pic>
    </p:spTree>
    <p:extLst>
      <p:ext uri="{BB962C8B-B14F-4D97-AF65-F5344CB8AC3E}">
        <p14:creationId xmlns:p14="http://schemas.microsoft.com/office/powerpoint/2010/main" val="401667494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175031227"/>
              </p:ext>
            </p:extLst>
          </p:nvPr>
        </p:nvGraphicFramePr>
        <p:xfrm>
          <a:off x="4076315" y="357330"/>
          <a:ext cx="4264121" cy="584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7E58F50-5F4B-DFE7-6A18-CA34DA72C3DA}"/>
              </a:ext>
            </a:extLst>
          </p:cNvPr>
          <p:cNvSpPr txBox="1"/>
          <p:nvPr/>
        </p:nvSpPr>
        <p:spPr>
          <a:xfrm>
            <a:off x="490617" y="1202034"/>
            <a:ext cx="11075298" cy="5570756"/>
          </a:xfrm>
          <a:prstGeom prst="rect">
            <a:avLst/>
          </a:prstGeom>
          <a:noFill/>
        </p:spPr>
        <p:txBody>
          <a:bodyPr wrap="square" rtlCol="0">
            <a:spAutoFit/>
          </a:bodyPr>
          <a:lstStyle/>
          <a:p>
            <a:pPr algn="just"/>
            <a:r>
              <a:rPr lang="en-US" sz="2800" b="1" dirty="0">
                <a:solidFill>
                  <a:srgbClr val="002060"/>
                </a:solidFill>
              </a:rPr>
              <a:t>Vision</a:t>
            </a:r>
          </a:p>
          <a:p>
            <a:pPr algn="just"/>
            <a:endParaRPr lang="en-US" sz="2000" dirty="0"/>
          </a:p>
          <a:p>
            <a:pPr marL="285750" indent="-285750" algn="just">
              <a:buFont typeface="Arial" panose="020B0604020202020204" pitchFamily="34" charset="0"/>
              <a:buChar char="•"/>
            </a:pPr>
            <a:r>
              <a:rPr lang="en-US" sz="2800" dirty="0"/>
              <a:t>To achieve excellence in Research &amp; Innovation, in the field of Engineering and Management which can help the society and nation</a:t>
            </a:r>
          </a:p>
          <a:p>
            <a:pPr lvl="1" algn="just"/>
            <a:endParaRPr lang="en-US" sz="2800" dirty="0"/>
          </a:p>
          <a:p>
            <a:pPr algn="just"/>
            <a:r>
              <a:rPr lang="en-US" sz="2800" b="1" dirty="0">
                <a:solidFill>
                  <a:srgbClr val="002060"/>
                </a:solidFill>
              </a:rPr>
              <a:t>Mission</a:t>
            </a:r>
          </a:p>
          <a:p>
            <a:pPr marL="285750" indent="-285750" algn="just">
              <a:buFont typeface="Arial" panose="020B0604020202020204" pitchFamily="34" charset="0"/>
              <a:buChar char="•"/>
            </a:pPr>
            <a:r>
              <a:rPr lang="en-US" sz="2800" dirty="0"/>
              <a:t>To promote research and innovation among students and faculty members in collaboration with industry that align with institutional strategic plan.</a:t>
            </a:r>
          </a:p>
          <a:p>
            <a:pPr algn="just"/>
            <a:endParaRPr lang="en-US" sz="2800" dirty="0"/>
          </a:p>
          <a:p>
            <a:pPr marL="285750" indent="-285750" algn="just">
              <a:buFont typeface="Arial" panose="020B0604020202020204" pitchFamily="34" charset="0"/>
              <a:buChar char="•"/>
            </a:pPr>
            <a:r>
              <a:rPr lang="en-US" sz="2800" dirty="0"/>
              <a:t>To transform the research work and innovative ideas into start-up in line with </a:t>
            </a:r>
            <a:r>
              <a:rPr lang="en-US" sz="2800" dirty="0" err="1"/>
              <a:t>AatmaNirbhar</a:t>
            </a:r>
            <a:r>
              <a:rPr lang="en-US" sz="2800" dirty="0"/>
              <a:t> Bharat</a:t>
            </a:r>
          </a:p>
          <a:p>
            <a:pPr marL="742950" lvl="1" indent="-285750" algn="just">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17E7B317-1F1C-0BE1-8C8E-8D404BBE62E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42411"/>
            <a:ext cx="2039112" cy="442498"/>
          </a:xfrm>
          <a:prstGeom prst="rect">
            <a:avLst/>
          </a:prstGeom>
          <a:noFill/>
          <a:ln>
            <a:noFill/>
          </a:ln>
        </p:spPr>
      </p:pic>
    </p:spTree>
    <p:extLst>
      <p:ext uri="{BB962C8B-B14F-4D97-AF65-F5344CB8AC3E}">
        <p14:creationId xmlns:p14="http://schemas.microsoft.com/office/powerpoint/2010/main" val="3971787231"/>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82F7FB-1558-CE6D-B811-1752D5D06D84}"/>
              </a:ext>
            </a:extLst>
          </p:cNvPr>
          <p:cNvSpPr>
            <a:spLocks noGrp="1"/>
          </p:cNvSpPr>
          <p:nvPr>
            <p:ph type="sldNum" sz="quarter" idx="12"/>
          </p:nvPr>
        </p:nvSpPr>
        <p:spPr/>
        <p:txBody>
          <a:bodyPr/>
          <a:lstStyle/>
          <a:p>
            <a:fld id="{4984F35B-52FC-4F2F-A099-5C925E53FF00}" type="slidenum">
              <a:rPr lang="en-IN" smtClean="0"/>
              <a:t>4</a:t>
            </a:fld>
            <a:endParaRPr lang="en-IN"/>
          </a:p>
        </p:txBody>
      </p:sp>
      <p:sp>
        <p:nvSpPr>
          <p:cNvPr id="7" name="TextBox 6">
            <a:extLst>
              <a:ext uri="{FF2B5EF4-FFF2-40B4-BE49-F238E27FC236}">
                <a16:creationId xmlns:a16="http://schemas.microsoft.com/office/drawing/2014/main" id="{6FE2EF48-349F-8646-6845-23900B99E8BE}"/>
              </a:ext>
            </a:extLst>
          </p:cNvPr>
          <p:cNvSpPr txBox="1"/>
          <p:nvPr/>
        </p:nvSpPr>
        <p:spPr>
          <a:xfrm>
            <a:off x="4652603" y="2774896"/>
            <a:ext cx="3127248" cy="553998"/>
          </a:xfrm>
          <a:prstGeom prst="rect">
            <a:avLst/>
          </a:prstGeom>
          <a:noFill/>
        </p:spPr>
        <p:txBody>
          <a:bodyPr wrap="square">
            <a:spAutoFit/>
          </a:bodyPr>
          <a:lstStyle/>
          <a:p>
            <a:pPr algn="ctr"/>
            <a:r>
              <a:rPr lang="pt-BR" b="0" i="0" dirty="0">
                <a:solidFill>
                  <a:srgbClr val="333333"/>
                </a:solidFill>
                <a:effectLst/>
                <a:latin typeface="Poppins" panose="00000500000000000000" pitchFamily="2" charset="0"/>
              </a:rPr>
              <a:t>Dr. Revathi V</a:t>
            </a:r>
          </a:p>
          <a:p>
            <a:pPr algn="ctr"/>
            <a:r>
              <a:rPr lang="pt-BR" sz="1200" b="0" i="0" dirty="0">
                <a:solidFill>
                  <a:srgbClr val="666666"/>
                </a:solidFill>
                <a:effectLst/>
                <a:latin typeface="Poppins" panose="00000500000000000000" pitchFamily="2" charset="0"/>
              </a:rPr>
              <a:t>Professor  &amp; Dean – R&amp;D</a:t>
            </a:r>
          </a:p>
        </p:txBody>
      </p:sp>
      <p:sp>
        <p:nvSpPr>
          <p:cNvPr id="8" name="TextBox 7">
            <a:extLst>
              <a:ext uri="{FF2B5EF4-FFF2-40B4-BE49-F238E27FC236}">
                <a16:creationId xmlns:a16="http://schemas.microsoft.com/office/drawing/2014/main" id="{B851E4D6-C881-06D7-1397-85E44ECF51C6}"/>
              </a:ext>
            </a:extLst>
          </p:cNvPr>
          <p:cNvSpPr txBox="1"/>
          <p:nvPr/>
        </p:nvSpPr>
        <p:spPr>
          <a:xfrm>
            <a:off x="532287" y="5817656"/>
            <a:ext cx="3127248" cy="738664"/>
          </a:xfrm>
          <a:prstGeom prst="rect">
            <a:avLst/>
          </a:prstGeom>
          <a:noFill/>
        </p:spPr>
        <p:txBody>
          <a:bodyPr wrap="square">
            <a:spAutoFit/>
          </a:bodyPr>
          <a:lstStyle/>
          <a:p>
            <a:pPr algn="ctr"/>
            <a:r>
              <a:rPr lang="pt-BR" b="0" i="0" dirty="0">
                <a:solidFill>
                  <a:srgbClr val="333333"/>
                </a:solidFill>
                <a:effectLst/>
                <a:latin typeface="Poppins" panose="00000500000000000000" pitchFamily="2" charset="0"/>
              </a:rPr>
              <a:t>Dr. Vinoth Kumar K</a:t>
            </a:r>
          </a:p>
          <a:p>
            <a:pPr algn="ctr"/>
            <a:r>
              <a:rPr lang="en-US" sz="1200" b="0" i="0" dirty="0">
                <a:solidFill>
                  <a:srgbClr val="666666"/>
                </a:solidFill>
                <a:effectLst/>
                <a:latin typeface="Poppins" panose="00000500000000000000" pitchFamily="2" charset="0"/>
              </a:rPr>
              <a:t>Professor and Associate Head – R&amp;D</a:t>
            </a:r>
          </a:p>
          <a:p>
            <a:pPr algn="ctr"/>
            <a:r>
              <a:rPr lang="en-US" sz="1200" b="0" i="0" dirty="0">
                <a:solidFill>
                  <a:srgbClr val="666666"/>
                </a:solidFill>
                <a:effectLst/>
                <a:latin typeface="Poppins" panose="00000500000000000000" pitchFamily="2" charset="0"/>
              </a:rPr>
              <a:t>(Publications &amp; Research Grants)</a:t>
            </a:r>
            <a:endParaRPr lang="pt-BR" sz="1200" b="0" i="0" dirty="0">
              <a:solidFill>
                <a:srgbClr val="666666"/>
              </a:solidFill>
              <a:effectLst/>
              <a:latin typeface="Poppins" panose="00000500000000000000" pitchFamily="2" charset="0"/>
            </a:endParaRPr>
          </a:p>
        </p:txBody>
      </p:sp>
      <p:sp>
        <p:nvSpPr>
          <p:cNvPr id="9" name="TextBox 8">
            <a:extLst>
              <a:ext uri="{FF2B5EF4-FFF2-40B4-BE49-F238E27FC236}">
                <a16:creationId xmlns:a16="http://schemas.microsoft.com/office/drawing/2014/main" id="{0F4E7349-0A62-2279-E066-846ED8FAFADE}"/>
              </a:ext>
            </a:extLst>
          </p:cNvPr>
          <p:cNvSpPr txBox="1"/>
          <p:nvPr/>
        </p:nvSpPr>
        <p:spPr>
          <a:xfrm>
            <a:off x="4811942" y="5817656"/>
            <a:ext cx="3127248" cy="738664"/>
          </a:xfrm>
          <a:prstGeom prst="rect">
            <a:avLst/>
          </a:prstGeom>
          <a:noFill/>
        </p:spPr>
        <p:txBody>
          <a:bodyPr wrap="square">
            <a:spAutoFit/>
          </a:bodyPr>
          <a:lstStyle/>
          <a:p>
            <a:pPr algn="ctr"/>
            <a:r>
              <a:rPr lang="pt-BR" b="0" i="0" dirty="0">
                <a:solidFill>
                  <a:srgbClr val="333333"/>
                </a:solidFill>
                <a:effectLst/>
                <a:latin typeface="Poppins" panose="00000500000000000000" pitchFamily="2" charset="0"/>
              </a:rPr>
              <a:t>Dr. Agalya V</a:t>
            </a:r>
          </a:p>
          <a:p>
            <a:pPr algn="ctr"/>
            <a:r>
              <a:rPr lang="en-US" sz="1200" b="0" i="0" dirty="0">
                <a:solidFill>
                  <a:srgbClr val="666666"/>
                </a:solidFill>
                <a:effectLst/>
                <a:latin typeface="Poppins" panose="00000500000000000000" pitchFamily="2" charset="0"/>
              </a:rPr>
              <a:t>Professor and Associate Head – R&amp;D</a:t>
            </a:r>
          </a:p>
          <a:p>
            <a:pPr algn="ctr"/>
            <a:r>
              <a:rPr lang="en-US" sz="1200" b="0" i="0" dirty="0">
                <a:solidFill>
                  <a:srgbClr val="666666"/>
                </a:solidFill>
                <a:effectLst/>
                <a:latin typeface="Poppins" panose="00000500000000000000" pitchFamily="2" charset="0"/>
              </a:rPr>
              <a:t>(IPR)</a:t>
            </a:r>
            <a:endParaRPr lang="pt-BR" sz="1200" b="0" i="0" dirty="0">
              <a:solidFill>
                <a:srgbClr val="666666"/>
              </a:solidFill>
              <a:effectLst/>
              <a:latin typeface="Poppins" panose="00000500000000000000" pitchFamily="2" charset="0"/>
            </a:endParaRPr>
          </a:p>
        </p:txBody>
      </p:sp>
      <p:sp>
        <p:nvSpPr>
          <p:cNvPr id="10" name="TextBox 9">
            <a:extLst>
              <a:ext uri="{FF2B5EF4-FFF2-40B4-BE49-F238E27FC236}">
                <a16:creationId xmlns:a16="http://schemas.microsoft.com/office/drawing/2014/main" id="{EF295DD8-5869-A059-AF19-B3D0DDCA252B}"/>
              </a:ext>
            </a:extLst>
          </p:cNvPr>
          <p:cNvSpPr txBox="1"/>
          <p:nvPr/>
        </p:nvSpPr>
        <p:spPr>
          <a:xfrm>
            <a:off x="8419922" y="5817656"/>
            <a:ext cx="3127248" cy="738664"/>
          </a:xfrm>
          <a:prstGeom prst="rect">
            <a:avLst/>
          </a:prstGeom>
          <a:noFill/>
        </p:spPr>
        <p:txBody>
          <a:bodyPr wrap="square">
            <a:spAutoFit/>
          </a:bodyPr>
          <a:lstStyle/>
          <a:p>
            <a:pPr algn="ctr"/>
            <a:r>
              <a:rPr lang="pt-BR" b="0" i="0" dirty="0">
                <a:solidFill>
                  <a:srgbClr val="333333"/>
                </a:solidFill>
                <a:effectLst/>
                <a:latin typeface="Poppins" panose="00000500000000000000" pitchFamily="2" charset="0"/>
              </a:rPr>
              <a:t>Dr. Sujin Jose V</a:t>
            </a:r>
          </a:p>
          <a:p>
            <a:pPr algn="ctr"/>
            <a:r>
              <a:rPr lang="en-US" sz="1200" b="0" i="0" dirty="0">
                <a:solidFill>
                  <a:srgbClr val="666666"/>
                </a:solidFill>
                <a:effectLst/>
                <a:latin typeface="Poppins" panose="00000500000000000000" pitchFamily="2" charset="0"/>
              </a:rPr>
              <a:t>Associate Professor </a:t>
            </a:r>
          </a:p>
          <a:p>
            <a:pPr algn="ctr"/>
            <a:r>
              <a:rPr lang="en-IN" sz="1200" b="0" i="0" dirty="0">
                <a:solidFill>
                  <a:srgbClr val="666666"/>
                </a:solidFill>
                <a:effectLst/>
                <a:latin typeface="Poppins" panose="00000500000000000000" pitchFamily="2" charset="0"/>
              </a:rPr>
              <a:t>(IIC Incharge)</a:t>
            </a:r>
            <a:endParaRPr lang="pt-BR" sz="1200" b="0" i="0" dirty="0">
              <a:solidFill>
                <a:srgbClr val="666666"/>
              </a:solidFill>
              <a:effectLst/>
              <a:latin typeface="Poppins" panose="00000500000000000000" pitchFamily="2" charset="0"/>
            </a:endParaRPr>
          </a:p>
        </p:txBody>
      </p:sp>
      <p:sp>
        <p:nvSpPr>
          <p:cNvPr id="13" name="TextBox 12">
            <a:extLst>
              <a:ext uri="{FF2B5EF4-FFF2-40B4-BE49-F238E27FC236}">
                <a16:creationId xmlns:a16="http://schemas.microsoft.com/office/drawing/2014/main" id="{43F7DAAB-C34C-07E9-08E6-E2C1FE1EF1A5}"/>
              </a:ext>
            </a:extLst>
          </p:cNvPr>
          <p:cNvSpPr txBox="1"/>
          <p:nvPr/>
        </p:nvSpPr>
        <p:spPr>
          <a:xfrm>
            <a:off x="9218428" y="70847"/>
            <a:ext cx="3491617" cy="461665"/>
          </a:xfrm>
          <a:prstGeom prst="rect">
            <a:avLst/>
          </a:prstGeom>
          <a:noFill/>
        </p:spPr>
        <p:txBody>
          <a:bodyPr wrap="square">
            <a:spAutoFit/>
          </a:bodyPr>
          <a:lstStyle/>
          <a:p>
            <a:pPr algn="ctr"/>
            <a:r>
              <a:rPr lang="en-IN" sz="2400" b="1" dirty="0">
                <a:solidFill>
                  <a:srgbClr val="C00000"/>
                </a:solidFill>
              </a:rPr>
              <a:t>Team - R &amp; D</a:t>
            </a:r>
          </a:p>
        </p:txBody>
      </p:sp>
      <p:pic>
        <p:nvPicPr>
          <p:cNvPr id="15" name="Picture 14">
            <a:extLst>
              <a:ext uri="{FF2B5EF4-FFF2-40B4-BE49-F238E27FC236}">
                <a16:creationId xmlns:a16="http://schemas.microsoft.com/office/drawing/2014/main" id="{38F2CBA3-A61A-58A1-EC12-B27F2CA9E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553" y="3359848"/>
            <a:ext cx="2422434" cy="2422434"/>
          </a:xfrm>
          <a:prstGeom prst="rect">
            <a:avLst/>
          </a:prstGeom>
        </p:spPr>
      </p:pic>
      <p:pic>
        <p:nvPicPr>
          <p:cNvPr id="16" name="Picture 15">
            <a:extLst>
              <a:ext uri="{FF2B5EF4-FFF2-40B4-BE49-F238E27FC236}">
                <a16:creationId xmlns:a16="http://schemas.microsoft.com/office/drawing/2014/main" id="{17E7B317-1F1C-0BE1-8C8E-8D404BBE62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2411"/>
            <a:ext cx="2039112" cy="442498"/>
          </a:xfrm>
          <a:prstGeom prst="rect">
            <a:avLst/>
          </a:prstGeom>
          <a:noFill/>
          <a:ln>
            <a:noFill/>
          </a:ln>
        </p:spPr>
      </p:pic>
      <p:pic>
        <p:nvPicPr>
          <p:cNvPr id="3" name="Picture 2">
            <a:extLst>
              <a:ext uri="{FF2B5EF4-FFF2-40B4-BE49-F238E27FC236}">
                <a16:creationId xmlns:a16="http://schemas.microsoft.com/office/drawing/2014/main" id="{385FB714-8819-A520-7BA3-BAF436506434}"/>
              </a:ext>
            </a:extLst>
          </p:cNvPr>
          <p:cNvPicPr>
            <a:picLocks noChangeAspect="1"/>
          </p:cNvPicPr>
          <p:nvPr/>
        </p:nvPicPr>
        <p:blipFill>
          <a:blip r:embed="rId4"/>
          <a:stretch>
            <a:fillRect/>
          </a:stretch>
        </p:blipFill>
        <p:spPr>
          <a:xfrm>
            <a:off x="8695073" y="3401032"/>
            <a:ext cx="2381250" cy="2381250"/>
          </a:xfrm>
          <a:prstGeom prst="rect">
            <a:avLst/>
          </a:prstGeom>
        </p:spPr>
      </p:pic>
      <p:pic>
        <p:nvPicPr>
          <p:cNvPr id="6" name="Picture 5">
            <a:extLst>
              <a:ext uri="{FF2B5EF4-FFF2-40B4-BE49-F238E27FC236}">
                <a16:creationId xmlns:a16="http://schemas.microsoft.com/office/drawing/2014/main" id="{CDD63022-4A4C-C513-E602-2985602AE4AA}"/>
              </a:ext>
            </a:extLst>
          </p:cNvPr>
          <p:cNvPicPr>
            <a:picLocks noChangeAspect="1"/>
          </p:cNvPicPr>
          <p:nvPr/>
        </p:nvPicPr>
        <p:blipFill>
          <a:blip r:embed="rId5"/>
          <a:stretch>
            <a:fillRect/>
          </a:stretch>
        </p:blipFill>
        <p:spPr>
          <a:xfrm>
            <a:off x="803253" y="3359848"/>
            <a:ext cx="2612517" cy="2463617"/>
          </a:xfrm>
          <a:prstGeom prst="rect">
            <a:avLst/>
          </a:prstGeom>
        </p:spPr>
      </p:pic>
      <p:pic>
        <p:nvPicPr>
          <p:cNvPr id="1030" name="Picture 6" descr="DSC09242">
            <a:extLst>
              <a:ext uri="{FF2B5EF4-FFF2-40B4-BE49-F238E27FC236}">
                <a16:creationId xmlns:a16="http://schemas.microsoft.com/office/drawing/2014/main" id="{9AE418DD-B148-EB54-690A-535136E8F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3632" y="830"/>
            <a:ext cx="4160457" cy="277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637142"/>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1214-6BBE-5022-4A90-1CCE14AAADB2}"/>
              </a:ext>
            </a:extLst>
          </p:cNvPr>
          <p:cNvSpPr>
            <a:spLocks noGrp="1"/>
          </p:cNvSpPr>
          <p:nvPr>
            <p:ph type="title"/>
          </p:nvPr>
        </p:nvSpPr>
        <p:spPr>
          <a:xfrm>
            <a:off x="5379160" y="39326"/>
            <a:ext cx="1872890" cy="797442"/>
          </a:xfrm>
        </p:spPr>
        <p:txBody>
          <a:bodyPr/>
          <a:lstStyle/>
          <a:p>
            <a:r>
              <a:rPr lang="en-IN" b="1" i="0" dirty="0">
                <a:solidFill>
                  <a:srgbClr val="002060"/>
                </a:solidFill>
                <a:effectLst/>
                <a:latin typeface="Times New Roman" panose="02020603050405020304" pitchFamily="18" charset="0"/>
                <a:cs typeface="Times New Roman" panose="02020603050405020304" pitchFamily="18" charset="0"/>
              </a:rPr>
              <a:t>Goals</a:t>
            </a:r>
            <a:endParaRPr lang="en-IN" b="1"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147CF01-70F2-B88D-4442-ED235738FCEE}"/>
              </a:ext>
            </a:extLst>
          </p:cNvPr>
          <p:cNvSpPr txBox="1"/>
          <p:nvPr/>
        </p:nvSpPr>
        <p:spPr>
          <a:xfrm>
            <a:off x="117923" y="836768"/>
            <a:ext cx="11855303" cy="5859553"/>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make the NHCE a worthy knowledge </a:t>
            </a:r>
            <a:r>
              <a:rPr lang="en-US" b="0" i="0" dirty="0" err="1">
                <a:effectLst/>
                <a:latin typeface="Times New Roman" panose="02020603050405020304" pitchFamily="18" charset="0"/>
                <a:cs typeface="Times New Roman" panose="02020603050405020304" pitchFamily="18" charset="0"/>
              </a:rPr>
              <a:t>centre</a:t>
            </a:r>
            <a:r>
              <a:rPr lang="en-US" b="0" i="0" dirty="0">
                <a:effectLst/>
                <a:latin typeface="Times New Roman" panose="02020603050405020304" pitchFamily="18" charset="0"/>
                <a:cs typeface="Times New Roman" panose="02020603050405020304" pitchFamily="18" charset="0"/>
              </a:rPr>
              <a:t> by developing research and extension activities in association with professional bodies/industries/research establishments.</a:t>
            </a:r>
          </a:p>
          <a:p>
            <a:pPr marL="342900" indent="-342900" algn="just" fontAlgn="base">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create awareness among faculty members and students about the availability and access to research grants, funding formats etc and appropriately hand hold them to get such funds/grants.</a:t>
            </a:r>
          </a:p>
          <a:p>
            <a:pPr marL="342900" indent="-342900" algn="just" fontAlgn="base">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development close collaboration with industry through exchange of personnel and undertaking consultancy projects.</a:t>
            </a:r>
          </a:p>
          <a:p>
            <a:pPr marL="342900" indent="-342900" algn="just" fontAlgn="base">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improve a strong collaboration links with other academic and research institutions in the country and abroad.</a:t>
            </a:r>
          </a:p>
          <a:p>
            <a:pPr marL="342900" indent="-342900" algn="just" fontAlgn="base">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ensure the participation of students in various R&amp;D or Design Competitions/Awards within India and Abroad.</a:t>
            </a:r>
          </a:p>
          <a:p>
            <a:pPr marL="342900" indent="-342900" algn="just" fontAlgn="base">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establish excellent academic research support facilities (laboratory, library, Internet, etc.)</a:t>
            </a:r>
          </a:p>
          <a:p>
            <a:pPr marL="342900" indent="-342900" algn="just" fontAlgn="base">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provide opportunities for continuous updating the knowledge of faculty through faculty interventions/exchanges from premier institutions and industries/R&amp;D Labs.</a:t>
            </a:r>
          </a:p>
          <a:p>
            <a:pPr marL="342900" indent="-342900" algn="just" fontAlgn="base">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establish procedures and methodologies for regular monitoring and control of quality of research in academic departments</a:t>
            </a:r>
          </a:p>
          <a:p>
            <a:pPr marL="342900" indent="-342900" algn="just" fontAlgn="base">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increase Institute-Industry interaction/Collaboration, Entrepreneurship Development/Technology Business Incubation/start-ups.</a:t>
            </a:r>
          </a:p>
        </p:txBody>
      </p:sp>
      <p:pic>
        <p:nvPicPr>
          <p:cNvPr id="5" name="Picture 4">
            <a:extLst>
              <a:ext uri="{FF2B5EF4-FFF2-40B4-BE49-F238E27FC236}">
                <a16:creationId xmlns:a16="http://schemas.microsoft.com/office/drawing/2014/main" id="{17E7B317-1F1C-0BE1-8C8E-8D404BBE62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2411"/>
            <a:ext cx="2039112" cy="442498"/>
          </a:xfrm>
          <a:prstGeom prst="rect">
            <a:avLst/>
          </a:prstGeom>
          <a:noFill/>
          <a:ln>
            <a:noFill/>
          </a:ln>
        </p:spPr>
      </p:pic>
    </p:spTree>
    <p:extLst>
      <p:ext uri="{BB962C8B-B14F-4D97-AF65-F5344CB8AC3E}">
        <p14:creationId xmlns:p14="http://schemas.microsoft.com/office/powerpoint/2010/main" val="2239664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6E98-29FA-8AB6-76E5-A77D4C346E37}"/>
              </a:ext>
            </a:extLst>
          </p:cNvPr>
          <p:cNvSpPr>
            <a:spLocks noGrp="1"/>
          </p:cNvSpPr>
          <p:nvPr>
            <p:ph type="title"/>
          </p:nvPr>
        </p:nvSpPr>
        <p:spPr/>
        <p:txBody>
          <a:bodyPr/>
          <a:lstStyle/>
          <a:p>
            <a:pPr algn="ctr"/>
            <a:r>
              <a:rPr lang="en-IN" b="1" i="0" dirty="0">
                <a:solidFill>
                  <a:srgbClr val="002060"/>
                </a:solidFill>
                <a:effectLst/>
                <a:latin typeface="Source Sans Pro" panose="020B0503030403020204" pitchFamily="34" charset="0"/>
              </a:rPr>
              <a:t>Roles and Responsibilities</a:t>
            </a:r>
            <a:endParaRPr lang="en-IN" dirty="0">
              <a:solidFill>
                <a:srgbClr val="002060"/>
              </a:solidFill>
            </a:endParaRPr>
          </a:p>
        </p:txBody>
      </p:sp>
      <p:sp>
        <p:nvSpPr>
          <p:cNvPr id="3" name="Content Placeholder 2">
            <a:extLst>
              <a:ext uri="{FF2B5EF4-FFF2-40B4-BE49-F238E27FC236}">
                <a16:creationId xmlns:a16="http://schemas.microsoft.com/office/drawing/2014/main" id="{7FEAC5E4-4BC3-3808-946B-1B8E78533A74}"/>
              </a:ext>
            </a:extLst>
          </p:cNvPr>
          <p:cNvSpPr>
            <a:spLocks noGrp="1"/>
          </p:cNvSpPr>
          <p:nvPr>
            <p:ph idx="1"/>
          </p:nvPr>
        </p:nvSpPr>
        <p:spPr>
          <a:xfrm>
            <a:off x="384048" y="1569593"/>
            <a:ext cx="10969752" cy="4351338"/>
          </a:xfrm>
        </p:spPr>
        <p:txBody>
          <a:bodyPr>
            <a:noAutofit/>
          </a:bodyPr>
          <a:lstStyle/>
          <a:p>
            <a:pPr algn="l">
              <a:lnSpc>
                <a:spcPct val="170000"/>
              </a:lnSpc>
              <a:spcAft>
                <a:spcPts val="1050"/>
              </a:spcAf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Facilitate growth of research activity in the Faculty, including developing mechanisms and targets to achieve.</a:t>
            </a:r>
          </a:p>
          <a:p>
            <a:pPr algn="l">
              <a:lnSpc>
                <a:spcPct val="170000"/>
              </a:lnSpc>
              <a:spcAft>
                <a:spcPts val="1050"/>
              </a:spcAf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Develop and maintain, coordinate and plan the development of research infrastructure across the Faculty.</a:t>
            </a:r>
          </a:p>
          <a:p>
            <a:pPr algn="l">
              <a:lnSpc>
                <a:spcPct val="170000"/>
              </a:lnSpc>
              <a:spcAft>
                <a:spcPts val="1050"/>
              </a:spcAf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Develop and coordinate strategies for maximizing the Faculty success in gaining external research funding.</a:t>
            </a:r>
          </a:p>
          <a:p>
            <a:pPr algn="just">
              <a:lnSpc>
                <a:spcPct val="170000"/>
              </a:lnSpc>
              <a:spcAft>
                <a:spcPts val="1050"/>
              </a:spcAf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Develop strategies to foster research collaborations within the Faculty, across Faculty and Institutes, industries and with International Connect.</a:t>
            </a:r>
          </a:p>
          <a:p>
            <a:pPr algn="l">
              <a:lnSpc>
                <a:spcPct val="170000"/>
              </a:lnSpc>
              <a:spcAft>
                <a:spcPts val="1050"/>
              </a:spcAf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Formulate faculty incentive provisions with respect to article publications in peer-reviewed journals.</a:t>
            </a:r>
          </a:p>
          <a:p>
            <a:pPr algn="l">
              <a:lnSpc>
                <a:spcPct val="170000"/>
              </a:lnSpc>
              <a:spcAft>
                <a:spcPts val="1050"/>
              </a:spcAf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Promote/ encourage faculty-student research leading to obtain patents.</a:t>
            </a:r>
          </a:p>
          <a:p>
            <a:pPr algn="l">
              <a:lnSpc>
                <a:spcPct val="170000"/>
              </a:lnSpc>
              <a:spcAft>
                <a:spcPts val="1050"/>
              </a:spcAf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Strive for high research planning activities and promote research culture across the Institute.</a:t>
            </a:r>
          </a:p>
        </p:txBody>
      </p:sp>
      <p:pic>
        <p:nvPicPr>
          <p:cNvPr id="4" name="Picture 3">
            <a:extLst>
              <a:ext uri="{FF2B5EF4-FFF2-40B4-BE49-F238E27FC236}">
                <a16:creationId xmlns:a16="http://schemas.microsoft.com/office/drawing/2014/main" id="{84331EEE-7931-496D-3C71-4A460F450B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2411"/>
            <a:ext cx="2039112" cy="442498"/>
          </a:xfrm>
          <a:prstGeom prst="rect">
            <a:avLst/>
          </a:prstGeom>
          <a:noFill/>
          <a:ln>
            <a:noFill/>
          </a:ln>
        </p:spPr>
      </p:pic>
    </p:spTree>
    <p:extLst>
      <p:ext uri="{BB962C8B-B14F-4D97-AF65-F5344CB8AC3E}">
        <p14:creationId xmlns:p14="http://schemas.microsoft.com/office/powerpoint/2010/main" val="2459472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A824-D636-4DE5-A961-F5C841EBD00E}"/>
              </a:ext>
            </a:extLst>
          </p:cNvPr>
          <p:cNvSpPr>
            <a:spLocks noGrp="1"/>
          </p:cNvSpPr>
          <p:nvPr>
            <p:ph type="title"/>
          </p:nvPr>
        </p:nvSpPr>
        <p:spPr>
          <a:xfrm>
            <a:off x="466722" y="586855"/>
            <a:ext cx="3201366" cy="3387497"/>
          </a:xfrm>
        </p:spPr>
        <p:txBody>
          <a:bodyPr anchor="b">
            <a:normAutofit/>
          </a:bodyPr>
          <a:lstStyle/>
          <a:p>
            <a:r>
              <a:rPr lang="en-US" sz="4000" dirty="0">
                <a:solidFill>
                  <a:srgbClr val="FFFFFF"/>
                </a:solidFill>
                <a:cs typeface="Calibri Light"/>
              </a:rPr>
              <a:t>Research</a:t>
            </a:r>
            <a:br>
              <a:rPr lang="en-US" sz="4000" dirty="0">
                <a:solidFill>
                  <a:srgbClr val="FFFFFF"/>
                </a:solidFill>
                <a:cs typeface="Calibri Light"/>
              </a:rPr>
            </a:br>
            <a:r>
              <a:rPr lang="en-US" sz="4000" dirty="0">
                <a:solidFill>
                  <a:srgbClr val="FFFFFF"/>
                </a:solidFill>
                <a:cs typeface="Calibri Light"/>
              </a:rPr>
              <a:t>Culture</a:t>
            </a:r>
            <a:endParaRPr lang="en-US" sz="4000" dirty="0">
              <a:solidFill>
                <a:srgbClr val="FFFFFF"/>
              </a:solidFill>
            </a:endParaRPr>
          </a:p>
        </p:txBody>
      </p:sp>
      <p:sp>
        <p:nvSpPr>
          <p:cNvPr id="3" name="Content Placeholder 2">
            <a:extLst>
              <a:ext uri="{FF2B5EF4-FFF2-40B4-BE49-F238E27FC236}">
                <a16:creationId xmlns:a16="http://schemas.microsoft.com/office/drawing/2014/main" id="{5030C291-DFDF-41F3-8CE3-DEE54FECADAA}"/>
              </a:ext>
            </a:extLst>
          </p:cNvPr>
          <p:cNvSpPr>
            <a:spLocks noGrp="1"/>
          </p:cNvSpPr>
          <p:nvPr>
            <p:ph idx="1"/>
          </p:nvPr>
        </p:nvSpPr>
        <p:spPr>
          <a:xfrm>
            <a:off x="305033" y="781910"/>
            <a:ext cx="4144810" cy="3148999"/>
          </a:xfrm>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just"/>
            <a:r>
              <a:rPr lang="en-US" dirty="0">
                <a:cs typeface="Calibri"/>
              </a:rPr>
              <a:t>Student Projects</a:t>
            </a:r>
          </a:p>
          <a:p>
            <a:pPr algn="just"/>
            <a:r>
              <a:rPr lang="en-US" dirty="0">
                <a:cs typeface="Calibri"/>
              </a:rPr>
              <a:t>Collaborative Research</a:t>
            </a:r>
          </a:p>
          <a:p>
            <a:pPr lvl="1" algn="just"/>
            <a:r>
              <a:rPr lang="en-US" dirty="0">
                <a:cs typeface="Calibri"/>
              </a:rPr>
              <a:t>Inter-disciplinary</a:t>
            </a:r>
          </a:p>
          <a:p>
            <a:pPr lvl="1" algn="just"/>
            <a:r>
              <a:rPr lang="en-US" dirty="0">
                <a:cs typeface="Calibri"/>
              </a:rPr>
              <a:t>Outside Collaboration</a:t>
            </a:r>
          </a:p>
          <a:p>
            <a:pPr algn="just"/>
            <a:r>
              <a:rPr lang="en-US" dirty="0">
                <a:cs typeface="Calibri"/>
              </a:rPr>
              <a:t>Research Grants</a:t>
            </a:r>
          </a:p>
          <a:p>
            <a:pPr algn="just"/>
            <a:r>
              <a:rPr lang="en-US" dirty="0">
                <a:cs typeface="Calibri"/>
              </a:rPr>
              <a:t>Patents</a:t>
            </a:r>
          </a:p>
          <a:p>
            <a:pPr algn="just"/>
            <a:r>
              <a:rPr lang="en-US" dirty="0">
                <a:cs typeface="Calibri"/>
              </a:rPr>
              <a:t>Consultancy Projects</a:t>
            </a:r>
          </a:p>
        </p:txBody>
      </p:sp>
      <p:sp>
        <p:nvSpPr>
          <p:cNvPr id="5" name="Slide Number Placeholder 4">
            <a:extLst>
              <a:ext uri="{FF2B5EF4-FFF2-40B4-BE49-F238E27FC236}">
                <a16:creationId xmlns:a16="http://schemas.microsoft.com/office/drawing/2014/main" id="{F46EE170-A5FB-48BC-8508-841B4958AC1F}"/>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30EA680-D336-4FF7-8B7A-9848BB0A1C32}"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17E7B317-1F1C-0BE1-8C8E-8D404BBE62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2411"/>
            <a:ext cx="2039112" cy="342743"/>
          </a:xfrm>
          <a:prstGeom prst="rect">
            <a:avLst/>
          </a:prstGeom>
          <a:noFill/>
          <a:ln>
            <a:noFill/>
          </a:ln>
        </p:spPr>
      </p:pic>
      <p:sp>
        <p:nvSpPr>
          <p:cNvPr id="6" name="Rectangle 5"/>
          <p:cNvSpPr/>
          <p:nvPr/>
        </p:nvSpPr>
        <p:spPr>
          <a:xfrm>
            <a:off x="2200802" y="-49087"/>
            <a:ext cx="8101543" cy="830997"/>
          </a:xfrm>
          <a:prstGeom prst="rect">
            <a:avLst/>
          </a:prstGeom>
        </p:spPr>
        <p:txBody>
          <a:bodyPr wrap="square">
            <a:spAutoFit/>
          </a:bodyPr>
          <a:lstStyle/>
          <a:p>
            <a:pPr algn="ctr"/>
            <a:r>
              <a:rPr lang="en-US" sz="4800" b="1" dirty="0">
                <a:solidFill>
                  <a:srgbClr val="002060"/>
                </a:solidFill>
                <a:cs typeface="Calibri Light"/>
              </a:rPr>
              <a:t>Research Culture</a:t>
            </a:r>
            <a:endParaRPr lang="en-IN" sz="4800" b="1" dirty="0">
              <a:solidFill>
                <a:srgbClr val="002060"/>
              </a:solidFill>
            </a:endParaRPr>
          </a:p>
        </p:txBody>
      </p:sp>
      <p:sp>
        <p:nvSpPr>
          <p:cNvPr id="19" name="Rectangle 18"/>
          <p:cNvSpPr/>
          <p:nvPr/>
        </p:nvSpPr>
        <p:spPr>
          <a:xfrm>
            <a:off x="274319" y="4176053"/>
            <a:ext cx="7581208" cy="2302682"/>
          </a:xfrm>
          <a:prstGeom prst="rect">
            <a:avLst/>
          </a:prstGeom>
          <a:ln w="19050">
            <a:solidFill>
              <a:schemeClr val="accent1"/>
            </a:solidFill>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pPr fontAlgn="base">
              <a:lnSpc>
                <a:spcPct val="107000"/>
              </a:lnSpc>
              <a:spcAft>
                <a:spcPts val="800"/>
              </a:spcAft>
            </a:pPr>
            <a:r>
              <a:rPr lang="en-IN" sz="1600" b="1" dirty="0">
                <a:latin typeface="Times New Roman" panose="02020603050405020304" pitchFamily="18" charset="0"/>
                <a:ea typeface="Times New Roman" panose="02020603050405020304" pitchFamily="18" charset="0"/>
                <a:cs typeface="Times New Roman" panose="02020603050405020304" pitchFamily="18" charset="0"/>
              </a:rPr>
              <a:t>Research Publications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As a student having good grades, industrial experience and internships is great, but it is not always enough to stand out from the crowd. To enhance the research capabilities of the student, NHCE encourages and helps them to publish their projects in conferences and journals. Research is all about bringing new ideas and perspectives to your field of study, and sharing them with a wider audience through research articles. Publishing high-quality papers is the best way to showcase your research group's success and productivity in academia.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1" name="Table 20">
            <a:extLst>
              <a:ext uri="{FF2B5EF4-FFF2-40B4-BE49-F238E27FC236}">
                <a16:creationId xmlns:a16="http://schemas.microsoft.com/office/drawing/2014/main" id="{C4E07A09-4E74-E677-F181-530F4652B54E}"/>
              </a:ext>
            </a:extLst>
          </p:cNvPr>
          <p:cNvGraphicFramePr>
            <a:graphicFrameLocks noGrp="1"/>
          </p:cNvGraphicFramePr>
          <p:nvPr>
            <p:extLst>
              <p:ext uri="{D42A27DB-BD31-4B8C-83A1-F6EECF244321}">
                <p14:modId xmlns:p14="http://schemas.microsoft.com/office/powerpoint/2010/main" val="200431449"/>
              </p:ext>
            </p:extLst>
          </p:nvPr>
        </p:nvGraphicFramePr>
        <p:xfrm>
          <a:off x="8507523" y="4562556"/>
          <a:ext cx="3410158" cy="1529676"/>
        </p:xfrm>
        <a:graphic>
          <a:graphicData uri="http://schemas.openxmlformats.org/drawingml/2006/table">
            <a:tbl>
              <a:tblPr firstRow="1" firstCol="1" bandRow="1">
                <a:tableStyleId>{5940675A-B579-460E-94D1-54222C63F5DA}</a:tableStyleId>
              </a:tblPr>
              <a:tblGrid>
                <a:gridCol w="1797838">
                  <a:extLst>
                    <a:ext uri="{9D8B030D-6E8A-4147-A177-3AD203B41FA5}">
                      <a16:colId xmlns:a16="http://schemas.microsoft.com/office/drawing/2014/main" val="3587682232"/>
                    </a:ext>
                  </a:extLst>
                </a:gridCol>
                <a:gridCol w="1612320">
                  <a:extLst>
                    <a:ext uri="{9D8B030D-6E8A-4147-A177-3AD203B41FA5}">
                      <a16:colId xmlns:a16="http://schemas.microsoft.com/office/drawing/2014/main" val="1974941051"/>
                    </a:ext>
                  </a:extLst>
                </a:gridCol>
              </a:tblGrid>
              <a:tr h="303390">
                <a:tc>
                  <a:txBody>
                    <a:bodyPr/>
                    <a:lstStyle/>
                    <a:p>
                      <a:pPr algn="ctr">
                        <a:lnSpc>
                          <a:spcPct val="116000"/>
                        </a:lnSpc>
                        <a:spcAft>
                          <a:spcPts val="800"/>
                        </a:spcAft>
                      </a:pPr>
                      <a:r>
                        <a:rPr lang="en-US" sz="1800" b="1" dirty="0">
                          <a:solidFill>
                            <a:schemeClr val="accent1"/>
                          </a:solidFill>
                          <a:effectLst/>
                        </a:rPr>
                        <a:t>Conference Paper</a:t>
                      </a:r>
                      <a:endParaRPr lang="en-IN" sz="1800" b="1" dirty="0">
                        <a:solidFill>
                          <a:schemeClr val="accent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n-US" sz="1800" dirty="0">
                          <a:effectLst/>
                        </a:rPr>
                        <a:t>1950</a:t>
                      </a:r>
                      <a:endParaRPr lang="en-IN" sz="18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3544611"/>
                  </a:ext>
                </a:extLst>
              </a:tr>
              <a:tr h="303390">
                <a:tc>
                  <a:txBody>
                    <a:bodyPr/>
                    <a:lstStyle/>
                    <a:p>
                      <a:pPr algn="ctr">
                        <a:lnSpc>
                          <a:spcPct val="116000"/>
                        </a:lnSpc>
                        <a:spcAft>
                          <a:spcPts val="800"/>
                        </a:spcAft>
                      </a:pPr>
                      <a:r>
                        <a:rPr lang="en-US" sz="1800" b="1" dirty="0">
                          <a:solidFill>
                            <a:schemeClr val="accent1"/>
                          </a:solidFill>
                          <a:effectLst/>
                        </a:rPr>
                        <a:t>Article</a:t>
                      </a:r>
                      <a:endParaRPr lang="en-IN" sz="1800" b="1" dirty="0">
                        <a:solidFill>
                          <a:schemeClr val="accent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n-US" sz="1800" dirty="0">
                          <a:effectLst/>
                        </a:rPr>
                        <a:t>1211</a:t>
                      </a:r>
                      <a:endParaRPr lang="en-IN" sz="18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72878126"/>
                  </a:ext>
                </a:extLst>
              </a:tr>
              <a:tr h="303390">
                <a:tc>
                  <a:txBody>
                    <a:bodyPr/>
                    <a:lstStyle/>
                    <a:p>
                      <a:pPr algn="ctr">
                        <a:lnSpc>
                          <a:spcPct val="116000"/>
                        </a:lnSpc>
                        <a:spcAft>
                          <a:spcPts val="800"/>
                        </a:spcAft>
                      </a:pPr>
                      <a:r>
                        <a:rPr lang="en-US" sz="1800" b="1" dirty="0">
                          <a:solidFill>
                            <a:schemeClr val="accent1"/>
                          </a:solidFill>
                          <a:effectLst/>
                        </a:rPr>
                        <a:t>Book Series</a:t>
                      </a:r>
                      <a:endParaRPr lang="en-IN" sz="1800" b="1" dirty="0">
                        <a:solidFill>
                          <a:schemeClr val="accent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n-US" sz="1800" dirty="0">
                          <a:effectLst/>
                        </a:rPr>
                        <a:t>163</a:t>
                      </a:r>
                      <a:endParaRPr lang="en-IN" sz="18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9222886"/>
                  </a:ext>
                </a:extLst>
              </a:tr>
              <a:tr h="303390">
                <a:tc>
                  <a:txBody>
                    <a:bodyPr/>
                    <a:lstStyle/>
                    <a:p>
                      <a:pPr algn="ctr">
                        <a:lnSpc>
                          <a:spcPct val="116000"/>
                        </a:lnSpc>
                        <a:spcAft>
                          <a:spcPts val="800"/>
                        </a:spcAft>
                      </a:pPr>
                      <a:r>
                        <a:rPr lang="en-US" sz="1800" b="1" dirty="0">
                          <a:solidFill>
                            <a:schemeClr val="accent1"/>
                          </a:solidFill>
                          <a:effectLst/>
                        </a:rPr>
                        <a:t>Book</a:t>
                      </a:r>
                      <a:endParaRPr lang="en-IN" sz="1800" b="1" dirty="0">
                        <a:solidFill>
                          <a:schemeClr val="accent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n-US" sz="1800" dirty="0">
                          <a:effectLst/>
                        </a:rPr>
                        <a:t>208</a:t>
                      </a:r>
                      <a:endParaRPr lang="en-IN" sz="18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2549025"/>
                  </a:ext>
                </a:extLst>
              </a:tr>
            </a:tbl>
          </a:graphicData>
        </a:graphic>
      </p:graphicFrame>
      <p:pic>
        <p:nvPicPr>
          <p:cNvPr id="8" name="Picture 7">
            <a:extLst>
              <a:ext uri="{FF2B5EF4-FFF2-40B4-BE49-F238E27FC236}">
                <a16:creationId xmlns:a16="http://schemas.microsoft.com/office/drawing/2014/main" id="{CD4370C0-B6CE-B0A9-DA29-2837092B0051}"/>
              </a:ext>
            </a:extLst>
          </p:cNvPr>
          <p:cNvPicPr>
            <a:picLocks noChangeAspect="1"/>
          </p:cNvPicPr>
          <p:nvPr/>
        </p:nvPicPr>
        <p:blipFill>
          <a:blip r:embed="rId3"/>
          <a:stretch>
            <a:fillRect/>
          </a:stretch>
        </p:blipFill>
        <p:spPr>
          <a:xfrm>
            <a:off x="4904358" y="781910"/>
            <a:ext cx="7287642" cy="2876951"/>
          </a:xfrm>
          <a:prstGeom prst="rect">
            <a:avLst/>
          </a:prstGeom>
        </p:spPr>
      </p:pic>
    </p:spTree>
    <p:extLst>
      <p:ext uri="{BB962C8B-B14F-4D97-AF65-F5344CB8AC3E}">
        <p14:creationId xmlns:p14="http://schemas.microsoft.com/office/powerpoint/2010/main" val="305414436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9806" y="539028"/>
            <a:ext cx="10504775" cy="6200775"/>
          </a:xfrm>
          <a:prstGeom prst="rect">
            <a:avLst/>
          </a:prstGeom>
        </p:spPr>
      </p:pic>
      <p:sp>
        <p:nvSpPr>
          <p:cNvPr id="5" name="Rectangle 4"/>
          <p:cNvSpPr/>
          <p:nvPr/>
        </p:nvSpPr>
        <p:spPr>
          <a:xfrm>
            <a:off x="3380467" y="138918"/>
            <a:ext cx="5097870" cy="400110"/>
          </a:xfrm>
          <a:prstGeom prst="rect">
            <a:avLst/>
          </a:prstGeom>
        </p:spPr>
        <p:txBody>
          <a:bodyPr wrap="none">
            <a:spAutoFit/>
          </a:bodyPr>
          <a:lstStyle/>
          <a:p>
            <a:r>
              <a:rPr lang="en-IN" sz="2000" b="1" dirty="0">
                <a:solidFill>
                  <a:srgbClr val="002060"/>
                </a:solidFill>
                <a:latin typeface="elsevier-sans"/>
              </a:rPr>
              <a:t>Sustainable Development Goals (SDGs) </a:t>
            </a:r>
            <a:endParaRPr lang="en-IN" sz="2000" b="1" dirty="0">
              <a:solidFill>
                <a:srgbClr val="002060"/>
              </a:solidFill>
            </a:endParaRPr>
          </a:p>
        </p:txBody>
      </p:sp>
      <p:pic>
        <p:nvPicPr>
          <p:cNvPr id="6" name="Picture 5">
            <a:extLst>
              <a:ext uri="{FF2B5EF4-FFF2-40B4-BE49-F238E27FC236}">
                <a16:creationId xmlns:a16="http://schemas.microsoft.com/office/drawing/2014/main" id="{17E7B317-1F1C-0BE1-8C8E-8D404BBE62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2411"/>
            <a:ext cx="2039112" cy="442498"/>
          </a:xfrm>
          <a:prstGeom prst="rect">
            <a:avLst/>
          </a:prstGeom>
          <a:noFill/>
          <a:ln>
            <a:noFill/>
          </a:ln>
        </p:spPr>
      </p:pic>
    </p:spTree>
    <p:extLst>
      <p:ext uri="{BB962C8B-B14F-4D97-AF65-F5344CB8AC3E}">
        <p14:creationId xmlns:p14="http://schemas.microsoft.com/office/powerpoint/2010/main" val="1546658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ECD8CD2-3869-A3FF-76F4-EE7397299699}"/>
              </a:ext>
            </a:extLst>
          </p:cNvPr>
          <p:cNvGraphicFramePr>
            <a:graphicFrameLocks noGrp="1"/>
          </p:cNvGraphicFramePr>
          <p:nvPr>
            <p:extLst>
              <p:ext uri="{D42A27DB-BD31-4B8C-83A1-F6EECF244321}">
                <p14:modId xmlns:p14="http://schemas.microsoft.com/office/powerpoint/2010/main" val="3553423558"/>
              </p:ext>
            </p:extLst>
          </p:nvPr>
        </p:nvGraphicFramePr>
        <p:xfrm>
          <a:off x="338045" y="1408693"/>
          <a:ext cx="3953381" cy="2020307"/>
        </p:xfrm>
        <a:graphic>
          <a:graphicData uri="http://schemas.openxmlformats.org/drawingml/2006/table">
            <a:tbl>
              <a:tblPr firstRow="1" firstCol="1" bandRow="1">
                <a:tableStyleId>{5940675A-B579-460E-94D1-54222C63F5DA}</a:tableStyleId>
              </a:tblPr>
              <a:tblGrid>
                <a:gridCol w="2443085">
                  <a:extLst>
                    <a:ext uri="{9D8B030D-6E8A-4147-A177-3AD203B41FA5}">
                      <a16:colId xmlns:a16="http://schemas.microsoft.com/office/drawing/2014/main" val="2516640438"/>
                    </a:ext>
                  </a:extLst>
                </a:gridCol>
                <a:gridCol w="1510296">
                  <a:extLst>
                    <a:ext uri="{9D8B030D-6E8A-4147-A177-3AD203B41FA5}">
                      <a16:colId xmlns:a16="http://schemas.microsoft.com/office/drawing/2014/main" val="2513456243"/>
                    </a:ext>
                  </a:extLst>
                </a:gridCol>
              </a:tblGrid>
              <a:tr h="501356">
                <a:tc>
                  <a:txBody>
                    <a:bodyPr/>
                    <a:lstStyle/>
                    <a:p>
                      <a:pPr algn="ctr">
                        <a:lnSpc>
                          <a:spcPct val="116000"/>
                        </a:lnSpc>
                        <a:spcAft>
                          <a:spcPts val="800"/>
                        </a:spcAft>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Activity</a:t>
                      </a:r>
                      <a:endParaRPr lang="en-IN"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n-US" sz="1800" b="1" dirty="0">
                          <a:solidFill>
                            <a:srgbClr val="FF0000"/>
                          </a:solidFill>
                          <a:effectLst/>
                          <a:latin typeface="Times New Roman" panose="02020603050405020304" pitchFamily="18" charset="0"/>
                          <a:ea typeface="Calibri Light" panose="020F0302020204030204" pitchFamily="34" charset="0"/>
                          <a:cs typeface="Times New Roman" panose="02020603050405020304" pitchFamily="18" charset="0"/>
                        </a:rPr>
                        <a:t>Total</a:t>
                      </a:r>
                      <a:endParaRPr lang="en-IN"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9913737"/>
                  </a:ext>
                </a:extLst>
              </a:tr>
              <a:tr h="501356">
                <a:tc>
                  <a:txBody>
                    <a:bodyPr/>
                    <a:lstStyle/>
                    <a:p>
                      <a:pPr>
                        <a:lnSpc>
                          <a:spcPct val="116000"/>
                        </a:lnSpc>
                        <a:spcAft>
                          <a:spcPts val="800"/>
                        </a:spcAft>
                      </a:pPr>
                      <a:r>
                        <a:rPr lang="en-US" sz="1800" b="1" dirty="0">
                          <a:solidFill>
                            <a:srgbClr val="002060"/>
                          </a:solidFill>
                          <a:effectLst/>
                        </a:rPr>
                        <a:t>Patent Published</a:t>
                      </a:r>
                      <a:endParaRPr lang="en-IN" sz="18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n-US" sz="1800" b="1" dirty="0">
                          <a:solidFill>
                            <a:srgbClr val="BD039E"/>
                          </a:solidFill>
                          <a:effectLst/>
                        </a:rPr>
                        <a:t>660</a:t>
                      </a:r>
                      <a:endParaRPr lang="en-IN" sz="1800" b="1" dirty="0">
                        <a:solidFill>
                          <a:srgbClr val="BD039E"/>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3599139"/>
                  </a:ext>
                </a:extLst>
              </a:tr>
              <a:tr h="516239">
                <a:tc>
                  <a:txBody>
                    <a:bodyPr/>
                    <a:lstStyle/>
                    <a:p>
                      <a:pPr>
                        <a:lnSpc>
                          <a:spcPct val="116000"/>
                        </a:lnSpc>
                        <a:spcAft>
                          <a:spcPts val="800"/>
                        </a:spcAft>
                      </a:pPr>
                      <a:r>
                        <a:rPr lang="en-US" sz="1800" b="1" dirty="0">
                          <a:solidFill>
                            <a:srgbClr val="002060"/>
                          </a:solidFill>
                          <a:effectLst/>
                        </a:rPr>
                        <a:t>Design Grant</a:t>
                      </a:r>
                      <a:endParaRPr lang="en-IN" sz="18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n-US" sz="1800" b="1" dirty="0">
                          <a:solidFill>
                            <a:srgbClr val="BD039E"/>
                          </a:solidFill>
                          <a:effectLst/>
                        </a:rPr>
                        <a:t>59</a:t>
                      </a:r>
                      <a:endParaRPr lang="en-IN" sz="1800" b="1" dirty="0">
                        <a:solidFill>
                          <a:srgbClr val="BD039E"/>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3056856"/>
                  </a:ext>
                </a:extLst>
              </a:tr>
              <a:tr h="501356">
                <a:tc>
                  <a:txBody>
                    <a:bodyPr/>
                    <a:lstStyle/>
                    <a:p>
                      <a:pPr>
                        <a:lnSpc>
                          <a:spcPct val="116000"/>
                        </a:lnSpc>
                        <a:spcAft>
                          <a:spcPts val="800"/>
                        </a:spcAft>
                      </a:pPr>
                      <a:r>
                        <a:rPr lang="en-US" sz="1800" b="1" dirty="0">
                          <a:solidFill>
                            <a:srgbClr val="002060"/>
                          </a:solidFill>
                          <a:effectLst/>
                        </a:rPr>
                        <a:t>Patent Grant</a:t>
                      </a:r>
                      <a:endParaRPr lang="en-IN" sz="1800" b="1"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6000"/>
                        </a:lnSpc>
                        <a:spcAft>
                          <a:spcPts val="800"/>
                        </a:spcAft>
                      </a:pPr>
                      <a:r>
                        <a:rPr lang="en-US" sz="1800" b="1" dirty="0">
                          <a:solidFill>
                            <a:srgbClr val="BD039E"/>
                          </a:solidFill>
                          <a:effectLst/>
                        </a:rPr>
                        <a:t>6</a:t>
                      </a:r>
                      <a:endParaRPr lang="en-IN" sz="1800" b="1" dirty="0">
                        <a:solidFill>
                          <a:srgbClr val="BD039E"/>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3954079"/>
                  </a:ext>
                </a:extLst>
              </a:tr>
            </a:tbl>
          </a:graphicData>
        </a:graphic>
      </p:graphicFrame>
      <p:pic>
        <p:nvPicPr>
          <p:cNvPr id="5" name="Picture 4">
            <a:extLst>
              <a:ext uri="{FF2B5EF4-FFF2-40B4-BE49-F238E27FC236}">
                <a16:creationId xmlns:a16="http://schemas.microsoft.com/office/drawing/2014/main" id="{44197225-B6BD-5901-416F-F8ECA63843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2411"/>
            <a:ext cx="2039112" cy="517016"/>
          </a:xfrm>
          <a:prstGeom prst="rect">
            <a:avLst/>
          </a:prstGeom>
          <a:noFill/>
          <a:ln>
            <a:noFill/>
          </a:ln>
        </p:spPr>
      </p:pic>
      <p:pic>
        <p:nvPicPr>
          <p:cNvPr id="3074" name="Picture 2" descr="India's patent laws: Journey from British Raj era">
            <a:extLst>
              <a:ext uri="{FF2B5EF4-FFF2-40B4-BE49-F238E27FC236}">
                <a16:creationId xmlns:a16="http://schemas.microsoft.com/office/drawing/2014/main" id="{0255D33E-4303-82BC-ED17-C972459DE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735" y="471307"/>
            <a:ext cx="1975628" cy="12477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BA5E642-4CED-17C8-45C1-E46A197BFEE2}"/>
              </a:ext>
            </a:extLst>
          </p:cNvPr>
          <p:cNvPicPr>
            <a:picLocks noChangeAspect="1"/>
          </p:cNvPicPr>
          <p:nvPr/>
        </p:nvPicPr>
        <p:blipFill>
          <a:blip r:embed="rId4"/>
          <a:stretch>
            <a:fillRect/>
          </a:stretch>
        </p:blipFill>
        <p:spPr>
          <a:xfrm>
            <a:off x="4749525" y="2358235"/>
            <a:ext cx="1922838" cy="987552"/>
          </a:xfrm>
          <a:prstGeom prst="rect">
            <a:avLst/>
          </a:prstGeom>
        </p:spPr>
      </p:pic>
      <p:pic>
        <p:nvPicPr>
          <p:cNvPr id="13" name="Picture 12">
            <a:extLst>
              <a:ext uri="{FF2B5EF4-FFF2-40B4-BE49-F238E27FC236}">
                <a16:creationId xmlns:a16="http://schemas.microsoft.com/office/drawing/2014/main" id="{763CC019-D228-BB48-E9CE-D17BC73DA2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09" y="4265092"/>
            <a:ext cx="1410485" cy="1994940"/>
          </a:xfrm>
          <a:prstGeom prst="rect">
            <a:avLst/>
          </a:prstGeom>
        </p:spPr>
      </p:pic>
      <p:pic>
        <p:nvPicPr>
          <p:cNvPr id="15" name="Picture 14">
            <a:extLst>
              <a:ext uri="{FF2B5EF4-FFF2-40B4-BE49-F238E27FC236}">
                <a16:creationId xmlns:a16="http://schemas.microsoft.com/office/drawing/2014/main" id="{AC65A4B7-7CF5-5B70-91FF-FBC62D67CD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5838" y="4278266"/>
            <a:ext cx="1410485" cy="1981766"/>
          </a:xfrm>
          <a:prstGeom prst="rect">
            <a:avLst/>
          </a:prstGeom>
        </p:spPr>
      </p:pic>
      <p:pic>
        <p:nvPicPr>
          <p:cNvPr id="17" name="Picture 16">
            <a:extLst>
              <a:ext uri="{FF2B5EF4-FFF2-40B4-BE49-F238E27FC236}">
                <a16:creationId xmlns:a16="http://schemas.microsoft.com/office/drawing/2014/main" id="{F58FF5CE-8611-812B-53E2-43C726DCB8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1667" y="4278266"/>
            <a:ext cx="1331106" cy="1981766"/>
          </a:xfrm>
          <a:prstGeom prst="rect">
            <a:avLst/>
          </a:prstGeom>
        </p:spPr>
      </p:pic>
      <p:pic>
        <p:nvPicPr>
          <p:cNvPr id="19" name="Picture 18">
            <a:extLst>
              <a:ext uri="{FF2B5EF4-FFF2-40B4-BE49-F238E27FC236}">
                <a16:creationId xmlns:a16="http://schemas.microsoft.com/office/drawing/2014/main" id="{F87A7C03-89D1-0907-63CA-69AC076F91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0829" y="4278266"/>
            <a:ext cx="1531534" cy="1981766"/>
          </a:xfrm>
          <a:prstGeom prst="rect">
            <a:avLst/>
          </a:prstGeom>
        </p:spPr>
      </p:pic>
      <p:pic>
        <p:nvPicPr>
          <p:cNvPr id="21" name="Picture 20">
            <a:extLst>
              <a:ext uri="{FF2B5EF4-FFF2-40B4-BE49-F238E27FC236}">
                <a16:creationId xmlns:a16="http://schemas.microsoft.com/office/drawing/2014/main" id="{62A2E249-6E12-3F39-C3DA-5A90329CB13F}"/>
              </a:ext>
            </a:extLst>
          </p:cNvPr>
          <p:cNvPicPr>
            <a:picLocks noChangeAspect="1"/>
          </p:cNvPicPr>
          <p:nvPr/>
        </p:nvPicPr>
        <p:blipFill>
          <a:blip r:embed="rId9"/>
          <a:stretch>
            <a:fillRect/>
          </a:stretch>
        </p:blipFill>
        <p:spPr>
          <a:xfrm>
            <a:off x="6770420" y="4264196"/>
            <a:ext cx="1506450" cy="1981766"/>
          </a:xfrm>
          <a:prstGeom prst="rect">
            <a:avLst/>
          </a:prstGeom>
        </p:spPr>
      </p:pic>
      <p:pic>
        <p:nvPicPr>
          <p:cNvPr id="23" name="Picture 22">
            <a:extLst>
              <a:ext uri="{FF2B5EF4-FFF2-40B4-BE49-F238E27FC236}">
                <a16:creationId xmlns:a16="http://schemas.microsoft.com/office/drawing/2014/main" id="{B6D03D3F-A145-0533-4B2A-C78997EDA4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05409" y="4264196"/>
            <a:ext cx="1501051" cy="1994941"/>
          </a:xfrm>
          <a:prstGeom prst="rect">
            <a:avLst/>
          </a:prstGeom>
        </p:spPr>
      </p:pic>
      <p:pic>
        <p:nvPicPr>
          <p:cNvPr id="25" name="Picture 24">
            <a:extLst>
              <a:ext uri="{FF2B5EF4-FFF2-40B4-BE49-F238E27FC236}">
                <a16:creationId xmlns:a16="http://schemas.microsoft.com/office/drawing/2014/main" id="{2721FFE5-8185-AC1C-5890-948E002522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59953" y="4264196"/>
            <a:ext cx="1501051" cy="1981766"/>
          </a:xfrm>
          <a:prstGeom prst="rect">
            <a:avLst/>
          </a:prstGeom>
        </p:spPr>
      </p:pic>
      <p:sp>
        <p:nvSpPr>
          <p:cNvPr id="18" name="Rectangle 17"/>
          <p:cNvSpPr/>
          <p:nvPr/>
        </p:nvSpPr>
        <p:spPr>
          <a:xfrm>
            <a:off x="6885432" y="471307"/>
            <a:ext cx="5094463" cy="3080074"/>
          </a:xfrm>
          <a:prstGeom prst="rect">
            <a:avLst/>
          </a:prstGeom>
          <a:ln w="12700">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fontAlgn="base">
              <a:lnSpc>
                <a:spcPct val="107000"/>
              </a:lnSpc>
              <a:spcAft>
                <a:spcPts val="800"/>
              </a:spcAft>
            </a:pPr>
            <a:r>
              <a:rPr lang="en-IN" sz="1600" b="1" dirty="0">
                <a:solidFill>
                  <a:srgbClr val="BD039E"/>
                </a:solidFill>
                <a:latin typeface="Times New Roman" panose="02020603050405020304" pitchFamily="18" charset="0"/>
                <a:ea typeface="Times New Roman" panose="02020603050405020304" pitchFamily="18" charset="0"/>
                <a:cs typeface="Times New Roman" panose="02020603050405020304" pitchFamily="18" charset="0"/>
              </a:rPr>
              <a:t>NHCE IPR Cell</a:t>
            </a:r>
            <a:endParaRPr lang="en-IN" sz="1600" dirty="0">
              <a:solidFill>
                <a:srgbClr val="BD039E"/>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NHCE is committed to its vision and mission of developing innovative technologies. The institute encourages the teaching fraternity, students and researchers to utilize intellectual property rights like patents, industrial designs, trademarks, and copyrights to protect their novel ideas. Through awareness programs and workshops, NHCE aims to motivate and initiate novel ideas/technology and gain legal rights over the same. The IPR Cell at NHCE has achieved a significant milestone by publishing over 600 patents and obtaining 45 granted patents and designs.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2600768"/>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34096BC4F83141861A3DE1D11A7913" ma:contentTypeVersion="15" ma:contentTypeDescription="Create a new document." ma:contentTypeScope="" ma:versionID="cc3791ea02aebe7e87317f3aebfa375b">
  <xsd:schema xmlns:xsd="http://www.w3.org/2001/XMLSchema" xmlns:xs="http://www.w3.org/2001/XMLSchema" xmlns:p="http://schemas.microsoft.com/office/2006/metadata/properties" xmlns:ns3="d3c857cd-4baf-4df9-80a9-da1eb65e6594" xmlns:ns4="4f38e3bd-36bc-4382-8007-4277da981bbd" targetNamespace="http://schemas.microsoft.com/office/2006/metadata/properties" ma:root="true" ma:fieldsID="e7eb262dd69953e360058cad1902321c" ns3:_="" ns4:_="">
    <xsd:import namespace="d3c857cd-4baf-4df9-80a9-da1eb65e6594"/>
    <xsd:import namespace="4f38e3bd-36bc-4382-8007-4277da981bbd"/>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4:SharedWithUsers" minOccurs="0"/>
                <xsd:element ref="ns4:SharedWithDetails" minOccurs="0"/>
                <xsd:element ref="ns4:SharingHintHash" minOccurs="0"/>
                <xsd:element ref="ns3:MediaServiceDateTaken"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c857cd-4baf-4df9-80a9-da1eb65e65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38e3bd-36bc-4382-8007-4277da981bb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3c857cd-4baf-4df9-80a9-da1eb65e6594" xsi:nil="true"/>
  </documentManagement>
</p:properties>
</file>

<file path=customXml/itemProps1.xml><?xml version="1.0" encoding="utf-8"?>
<ds:datastoreItem xmlns:ds="http://schemas.openxmlformats.org/officeDocument/2006/customXml" ds:itemID="{644336FA-202F-4DD2-8C0B-503196C8D053}">
  <ds:schemaRefs>
    <ds:schemaRef ds:uri="http://schemas.microsoft.com/sharepoint/v3/contenttype/forms"/>
  </ds:schemaRefs>
</ds:datastoreItem>
</file>

<file path=customXml/itemProps2.xml><?xml version="1.0" encoding="utf-8"?>
<ds:datastoreItem xmlns:ds="http://schemas.openxmlformats.org/officeDocument/2006/customXml" ds:itemID="{B534B8FA-FE2B-48C7-9EAF-E1371C4568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c857cd-4baf-4df9-80a9-da1eb65e6594"/>
    <ds:schemaRef ds:uri="4f38e3bd-36bc-4382-8007-4277da981b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54D8BD-0CE4-4340-974C-56A25E01FF94}">
  <ds:schemaRefs>
    <ds:schemaRef ds:uri="4f38e3bd-36bc-4382-8007-4277da981bb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d3c857cd-4baf-4df9-80a9-da1eb65e659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239</TotalTime>
  <Words>1980</Words>
  <Application>Microsoft Office PowerPoint</Application>
  <PresentationFormat>Widescreen</PresentationFormat>
  <Paragraphs>247</Paragraphs>
  <Slides>18</Slides>
  <Notes>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 Department of  Research and Development </vt:lpstr>
      <vt:lpstr>Importance of R &amp; D</vt:lpstr>
      <vt:lpstr>PowerPoint Presentation</vt:lpstr>
      <vt:lpstr>PowerPoint Presentation</vt:lpstr>
      <vt:lpstr>Goals</vt:lpstr>
      <vt:lpstr>Roles and Responsibilities</vt:lpstr>
      <vt:lpstr>Research Culture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VINOTH KUMAR</dc:creator>
  <cp:lastModifiedBy>K VINOTH KUMAR</cp:lastModifiedBy>
  <cp:revision>40</cp:revision>
  <dcterms:created xsi:type="dcterms:W3CDTF">2024-05-23T02:35:04Z</dcterms:created>
  <dcterms:modified xsi:type="dcterms:W3CDTF">2026-01-13T08:03:56Z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0x010100B134096BC4F83141861A3DE1D11A7913</vt:lpwstr>
  </property>
</Properties>
</file>